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1" r:id="rId4"/>
    <p:sldId id="258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0" r:id="rId14"/>
    <p:sldId id="262" r:id="rId15"/>
    <p:sldId id="25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1" d="100"/>
          <a:sy n="61" d="100"/>
        </p:scale>
        <p:origin x="843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2DBE8-E4F0-475D-B7C8-1396EEB11F8D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C432C-5561-4CE1-9C96-E04CAECA1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191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C432C-5561-4CE1-9C96-E04CAECA1CE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413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164638"/>
            <a:ext cx="8736971" cy="5620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18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>
          <a:xfrm>
            <a:off x="1391478" y="1220755"/>
            <a:ext cx="9696449" cy="35517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71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299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65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0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104" y="932723"/>
            <a:ext cx="12177897" cy="5925277"/>
          </a:xfrm>
          <a:prstGeom prst="rect">
            <a:avLst/>
          </a:prstGeom>
          <a:solidFill>
            <a:srgbClr val="DAEFFE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9" name="Заголовок 18"/>
          <p:cNvSpPr>
            <a:spLocks noGrp="1"/>
          </p:cNvSpPr>
          <p:nvPr>
            <p:ph type="title" hasCustomPrompt="1"/>
          </p:nvPr>
        </p:nvSpPr>
        <p:spPr>
          <a:xfrm>
            <a:off x="1679509" y="20976"/>
            <a:ext cx="8928992" cy="9117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67" b="0">
                <a:solidFill>
                  <a:schemeClr val="bg1"/>
                </a:solidFill>
                <a:effectLst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133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133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/>
              <a:t>Образец текста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1583267" y="1797051"/>
            <a:ext cx="9505951" cy="30712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3809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7C9C18-3D3E-459B-87E0-FA4913026F16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77A5D-A2AF-4B82-8686-867264D8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43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CA8FC"/>
            </a:gs>
            <a:gs pos="26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104" y="932723"/>
            <a:ext cx="12177897" cy="5925277"/>
          </a:xfrm>
          <a:prstGeom prst="rect">
            <a:avLst/>
          </a:prstGeom>
          <a:solidFill>
            <a:srgbClr val="DAEFFE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849270" y="51650"/>
            <a:ext cx="8414359" cy="881073"/>
          </a:xfrm>
          <a:prstGeom prst="rect">
            <a:avLst/>
          </a:prstGeom>
          <a:solidFill>
            <a:srgbClr val="299AF7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67" dirty="0"/>
          </a:p>
        </p:txBody>
      </p:sp>
      <p:pic>
        <p:nvPicPr>
          <p:cNvPr id="15" name="Picture 5" descr="H:\логотип\logo_appo-0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8" y="20977"/>
            <a:ext cx="1440157" cy="800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:\логотип\низ_лого1.pn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9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  <a14:imgEffect>
                      <a14:brightnessContrast bright="1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4" b="-1"/>
          <a:stretch/>
        </p:blipFill>
        <p:spPr bwMode="auto">
          <a:xfrm>
            <a:off x="0" y="5491953"/>
            <a:ext cx="12192000" cy="14773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Сертификат_лого.png"/>
          <p:cNvPicPr>
            <a:picLocks noChangeAspect="1"/>
          </p:cNvPicPr>
          <p:nvPr/>
        </p:nvPicPr>
        <p:blipFill>
          <a:blip r:embed="rId11" cstate="print"/>
          <a:srcRect l="14634" r="12194"/>
          <a:stretch>
            <a:fillRect/>
          </a:stretch>
        </p:blipFill>
        <p:spPr>
          <a:xfrm>
            <a:off x="10608502" y="209189"/>
            <a:ext cx="1448148" cy="608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435" y="-14913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68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Барышников Е.Н.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Духовно-нравственное развитие обучающихся на ступени начального общего образования в процессе реализации рабочей программы воспитания.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291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ФОП НОО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Программы учебных предметов</a:t>
            </a:r>
          </a:p>
          <a:p>
            <a:r>
              <a:rPr lang="ru-RU" dirty="0" smtClean="0"/>
              <a:t>Программа универсальных учебных</a:t>
            </a:r>
          </a:p>
          <a:p>
            <a:pPr marL="0" indent="0">
              <a:buNone/>
            </a:pPr>
            <a:r>
              <a:rPr lang="ru-RU" dirty="0" smtClean="0"/>
              <a:t> действий</a:t>
            </a:r>
          </a:p>
          <a:p>
            <a:r>
              <a:rPr lang="ru-RU" dirty="0" smtClean="0"/>
              <a:t>Рабочая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804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Гражданско-патриотическое</a:t>
            </a:r>
          </a:p>
          <a:p>
            <a:r>
              <a:rPr lang="ru-RU" dirty="0" smtClean="0"/>
              <a:t>Духовно-нравственное</a:t>
            </a:r>
          </a:p>
          <a:p>
            <a:r>
              <a:rPr lang="ru-RU" dirty="0" smtClean="0"/>
              <a:t>эстетическое</a:t>
            </a:r>
          </a:p>
          <a:p>
            <a:r>
              <a:rPr lang="ru-RU" dirty="0" smtClean="0"/>
              <a:t>Трудовое</a:t>
            </a:r>
          </a:p>
          <a:p>
            <a:r>
              <a:rPr lang="ru-RU" dirty="0" smtClean="0"/>
              <a:t>Физическое</a:t>
            </a:r>
          </a:p>
          <a:p>
            <a:r>
              <a:rPr lang="ru-RU" dirty="0" smtClean="0"/>
              <a:t>Экологическое</a:t>
            </a:r>
          </a:p>
          <a:p>
            <a:r>
              <a:rPr lang="ru-RU" dirty="0" smtClean="0"/>
              <a:t>познавательное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352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духовно-нравственное воспитание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923" y="1826684"/>
            <a:ext cx="10515600" cy="434974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на </a:t>
            </a:r>
            <a:r>
              <a:rPr lang="ru-RU" dirty="0"/>
              <a:t>основе духовно-нравственной культуры народов России, традиционных религий народов России, формирование традиционных российских семейных ценностей; воспитание честности, доброты, милосердия, справедливости, дружелюбия и взаимопомощи, уважения к старшим, к памяти предков.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661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Духовно-нравственное воспитание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осуществляется во всех видах деятельности в школе  (модульный характер)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23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 1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800" dirty="0" smtClean="0"/>
              <a:t>Учебная деятельность: в программе каждого учебного предмета определена задача духовно-нравственного воспитания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8214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Внеурочная деятельность </a:t>
            </a:r>
          </a:p>
          <a:p>
            <a:pPr marL="0" indent="0" algn="just">
              <a:buNone/>
            </a:pPr>
            <a:r>
              <a:rPr lang="ru-RU" dirty="0" smtClean="0"/>
              <a:t>  изучение духовно-нравственной </a:t>
            </a:r>
            <a:r>
              <a:rPr lang="ru-RU" dirty="0"/>
              <a:t>культуры народов России, традиционных религий народов России, формирование традиционных российских семейных ценностей</a:t>
            </a:r>
          </a:p>
        </p:txBody>
      </p:sp>
    </p:spTree>
    <p:extLst>
      <p:ext uri="{BB962C8B-B14F-4D97-AF65-F5344CB8AC3E}">
        <p14:creationId xmlns:p14="http://schemas.microsoft.com/office/powerpoint/2010/main" val="3289930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 3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Классное руководство</a:t>
            </a:r>
          </a:p>
          <a:p>
            <a:pPr marL="0" indent="0" algn="just">
              <a:buNone/>
            </a:pPr>
            <a:r>
              <a:rPr lang="ru-RU" dirty="0"/>
              <a:t>доверительное общение и поддержку обучающихся в решении проблем (налаживание взаимоотношений с одноклассниками или педагогами, успеваемость и другие), совместный поиск решений проблем, коррекцию поведения обучающихся через частные беседы индивидуально и вместе с их родителями, с другими обучающимися класса;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24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Основные школьные дела</a:t>
            </a:r>
          </a:p>
          <a:p>
            <a:pPr marL="0" indent="0">
              <a:buNone/>
            </a:pPr>
            <a:r>
              <a:rPr lang="ru-RU" dirty="0" smtClean="0"/>
              <a:t>праздники</a:t>
            </a:r>
            <a:r>
              <a:rPr lang="ru-RU" dirty="0"/>
              <a:t>, фестивали, представления в связи с памятными датами, значимыми событиями, проводимые для жителей населенного пункта и совместно с семьями обучающихся;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517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 5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Внешкольные мероприятия </a:t>
            </a:r>
          </a:p>
          <a:p>
            <a:pPr marL="0" indent="0">
              <a:buNone/>
            </a:pPr>
            <a:r>
              <a:rPr lang="ru-RU" dirty="0" smtClean="0"/>
              <a:t>литературные</a:t>
            </a:r>
            <a:r>
              <a:rPr lang="ru-RU" dirty="0"/>
              <a:t>, исторические, экологические и другие походы, экскурсии, экспедиции, слеты и другие, организуемые педагогическими работниками, в том числе совместно с родителями (законными представителями) обучающихся для изучения историко-культурных мест, событий, биографий проживавших в этой местности российских поэтов и писателей, деятелей науки, природных и историко-культурных ландшафтов, флоры и фауны и другого;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753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 6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Пространственно-временная среда </a:t>
            </a:r>
          </a:p>
          <a:p>
            <a:pPr algn="just"/>
            <a:r>
              <a:rPr lang="ru-RU" dirty="0" smtClean="0"/>
              <a:t>изготовление</a:t>
            </a:r>
            <a:r>
              <a:rPr lang="ru-RU" dirty="0"/>
              <a:t>, размещение, обновление художественных изображений (символических, живописных, фотографических, интерактивных аудио и видео) природы России, региона, местности, предметов традиционной культуры и быта, духовной культуры народов России;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828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 7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Взаимодействие с родителями</a:t>
            </a:r>
          </a:p>
          <a:p>
            <a:pPr algn="just"/>
            <a:r>
              <a:rPr lang="ru-RU" dirty="0" smtClean="0"/>
              <a:t>работа </a:t>
            </a:r>
            <a:r>
              <a:rPr lang="ru-RU" dirty="0"/>
              <a:t>семейных клубов, родительских гостиных, предоставляющих родителям, педагогам и обучающимся площадку для совместного досуга и общения, с обсуждением актуальных вопросов воспитания;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4319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Целевые ориентиры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результатов </a:t>
            </a:r>
            <a:r>
              <a:rPr lang="ru-RU" dirty="0"/>
              <a:t>воспитания на уровне начального общего образования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уважающий духовно-нравственную культуру своей семьи, своего народа, семейные ценности с учетом национальной, религиозной принадлежности;</a:t>
            </a:r>
          </a:p>
          <a:p>
            <a:pPr algn="just"/>
            <a:r>
              <a:rPr lang="ru-RU" dirty="0"/>
              <a:t>сознающий ценность каждой человеческой жизни, признающий индивидуальность и достоинство каждого человека;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91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Целевые ориентиры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/>
              <a:t>доброжелательный, проявляющий сопереживание, готовность оказывать помощь, выражающий неприятие поведения, причиняющего физический и моральный вред другим людям, уважающий старших;</a:t>
            </a:r>
          </a:p>
          <a:p>
            <a:pPr algn="just"/>
            <a:r>
              <a:rPr lang="ru-RU" dirty="0"/>
              <a:t>умеющий оценивать поступки с позиции их соответствия нравственным нормам, осознающий ответственность за свои поступки;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0706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Целевые ориентиры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владеющий </a:t>
            </a:r>
            <a:r>
              <a:rPr lang="ru-RU" dirty="0"/>
              <a:t>представлениями о многообразии языкового и культурного пространства России, имеющий первоначальные навыки общения с людьми разных народов, вероисповеданий;</a:t>
            </a:r>
          </a:p>
          <a:p>
            <a:pPr algn="just"/>
            <a:r>
              <a:rPr lang="ru-RU" dirty="0"/>
              <a:t>сознающий нравственную и эстетическую ценность литературы, родного языка, русского языка, проявляющий интерес к чтению.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3964732"/>
      </p:ext>
    </p:extLst>
  </p:cSld>
  <p:clrMapOvr>
    <a:masterClrMapping/>
  </p:clrMapOvr>
</p:sld>
</file>

<file path=ppt/theme/theme1.xml><?xml version="1.0" encoding="utf-8"?>
<a:theme xmlns:a="http://schemas.openxmlformats.org/drawingml/2006/main" name="spbappo_shablon_20172 (1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6C61CCF0-2C71-4A54-872A-81CCFE4CC8B3}" vid="{71E29115-D169-47B8-88DF-35EBB442CF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антикор1-23PowerPoint</Template>
  <TotalTime>53</TotalTime>
  <Words>471</Words>
  <Application>Microsoft Office PowerPoint</Application>
  <PresentationFormat>Широкоэкранный</PresentationFormat>
  <Paragraphs>50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spbappo_shablon_20172 (1)</vt:lpstr>
      <vt:lpstr>Барышников Е.Н.</vt:lpstr>
      <vt:lpstr>ФОП НОО</vt:lpstr>
      <vt:lpstr>Направления воспитания</vt:lpstr>
      <vt:lpstr>духовно-нравственное воспитание</vt:lpstr>
      <vt:lpstr>Духовно-нравственное воспитание</vt:lpstr>
      <vt:lpstr>Модуль 1 </vt:lpstr>
      <vt:lpstr>Модуль 2</vt:lpstr>
      <vt:lpstr>Модуль 3 </vt:lpstr>
      <vt:lpstr>Модуль 4</vt:lpstr>
      <vt:lpstr>Модуль 5 </vt:lpstr>
      <vt:lpstr>Модуль 6 </vt:lpstr>
      <vt:lpstr>Модуль 7 </vt:lpstr>
      <vt:lpstr>Целевые ориентиры</vt:lpstr>
      <vt:lpstr>Целевые ориентиры</vt:lpstr>
      <vt:lpstr>Целевые ориентиры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Барышников Е.Н.</dc:title>
  <dc:creator>евгений</dc:creator>
  <cp:lastModifiedBy>евгений</cp:lastModifiedBy>
  <cp:revision>6</cp:revision>
  <dcterms:created xsi:type="dcterms:W3CDTF">2024-12-05T20:17:22Z</dcterms:created>
  <dcterms:modified xsi:type="dcterms:W3CDTF">2024-12-05T21:10:41Z</dcterms:modified>
</cp:coreProperties>
</file>