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71" r:id="rId2"/>
    <p:sldId id="272" r:id="rId3"/>
    <p:sldId id="256" r:id="rId4"/>
    <p:sldId id="257" r:id="rId5"/>
    <p:sldId id="259" r:id="rId6"/>
    <p:sldId id="261" r:id="rId7"/>
    <p:sldId id="262" r:id="rId8"/>
    <p:sldId id="263" r:id="rId9"/>
    <p:sldId id="267" r:id="rId10"/>
    <p:sldId id="277" r:id="rId11"/>
    <p:sldId id="276" r:id="rId12"/>
    <p:sldId id="275" r:id="rId13"/>
    <p:sldId id="265" r:id="rId14"/>
    <p:sldId id="273" r:id="rId15"/>
    <p:sldId id="278" r:id="rId16"/>
    <p:sldId id="264" r:id="rId17"/>
    <p:sldId id="279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D41C5E-C34D-49E3-AC5C-13400312E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64B8DD-1FDA-4C2F-8463-BC6D0C6C7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75EBE7-1F06-470B-B0C5-D56BC388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2A67F8-D6D8-413D-801A-26189189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098D78-99B1-4300-9C09-F04C7A759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21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2BA72-DE4E-4F72-876E-066BE919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6EB980-7E94-4288-9C4E-646286497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409584-2194-4A38-8BD0-21D1AA07E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BF5FF2-A724-4743-A2B8-1AD73B3C3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81190F-C3BA-45C0-9668-1EA25505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30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A7F33-5003-46F4-BE9B-5DF634A0A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D1610E-D3C6-4C11-AB07-4D1D27CF0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0C9A45-099D-462F-812B-C21F0720E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BCB978-F7C8-4326-9885-480525EB6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D19A45-68CA-4C05-BAFD-A7404CF4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EB122-C11B-4138-8992-630E27E51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1EE15D-3856-4D3A-9F47-F704B6D536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F9C759-EA6D-4C55-9088-7C0273639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8C2F54-9F39-45E6-BAD5-6840E968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DB6051-DF57-4120-8652-4F6C52341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15A71B-A63A-445C-A179-EA4818389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65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27B17-705F-4E2E-8B27-9552B96C4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839DF6-4AB7-47E7-819D-ABAA15585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4F67A8-1E79-4DE4-B97A-A1496EEE8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C131BD2-4E87-4971-9175-DC74BF9ED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0ACA08-5A38-422C-A6F2-4FD35C3975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B099E3-3125-4F30-B2D3-C5B1F1F35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B44076-1C1D-4F28-9EB8-44C4022C5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B9B06C2-53BC-4D9D-8FE3-D22CD1F73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3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5E74E-2B45-4DB3-8B3A-68E8FA27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752DB2E-960B-4703-9988-717BD8EC5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A674A5-7A58-4C5A-A3BD-C171FD70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C39F26-6FA7-4E0F-ACC5-A2506819F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04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A2F15C-1C33-4094-9F75-EC6ACB37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2AC357-535D-4C07-BDD4-FF8AA115E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DF5A35-E7D4-45D4-AFBC-6A62DBB8B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841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13A43F-BE9C-442C-8C9C-6CBFA690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6E0605-04C0-4A23-9E5B-5897B919A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01BA28-0A46-4622-BBA3-08C5E7C80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4EB52E-F4AB-49C9-940E-46E59C2B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ED7CD9-529B-4C4D-A97F-0F472D16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65F0AF-78E9-44F7-A9FA-6EF8154B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9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5AB95-32E7-44B3-9E7D-EC779C2FC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B66004-7FF7-4BE2-BCA2-05199569ED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979485-1FAA-4D9C-A133-3C87DDB12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81C010-3416-4B41-823B-F83DE0929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42E8CE-8996-4259-B3E7-791BD3863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105945-10AC-444B-903D-1E490B240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202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A7372D-6677-4A18-B4F9-35E464876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C1B4FF-8658-44FA-9B40-D7B9F949A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C5A687-6D7F-404B-8A80-276CF75C9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E1B6BD-D5AB-400B-9040-5CE17632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141DA-9EAC-4899-B949-8D1046EB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77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CE70428-7A64-4712-85C4-95210292FC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7285D7-3AE9-491E-A870-241E803AD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DA0FFF-D489-4381-B39C-1858F89B2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2CBDF1-17CC-4F23-930A-9001A3001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3EB3DC-B8EE-4A1F-84E9-352FAECD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081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EF74A7-1B61-40E4-8456-48AC8C25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74B210-B263-44D5-8B1D-8D532BAAF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AC1FEC-DF09-4312-A36E-73DD2981B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4C5C8-6596-47E3-9904-681302BB931A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26342E-C1CE-44AD-8F1F-1F59A659B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DEB516-5868-4F0D-9CF6-B43ECF53C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0E662-9FA2-48ED-A48E-52F6214D4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82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551" y="980728"/>
            <a:ext cx="7406640" cy="31411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1916832"/>
            <a:ext cx="7029400" cy="334096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«Читательская грамотность как основа эффективности учебного процесса»</a:t>
            </a:r>
          </a:p>
          <a:p>
            <a:pPr algn="ctr"/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88640"/>
            <a:ext cx="8244408" cy="66693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обмен опытом педагогической деятельности по проблеме формирования читательской грамотности младших школьников; познакомить участников мастер-класса с некоторыми приемами формирования читательской грамотности;</a:t>
            </a:r>
          </a:p>
          <a:p>
            <a:pPr marL="0" indent="0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Планируемые результаты: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участники мастер-класса получат знания о некоторых приемах  и заданиях по формированию читательской грамотности младших школьников и смогут использовать приобретенные знания в своей практике.</a:t>
            </a:r>
          </a:p>
          <a:p>
            <a:pPr marL="0" indent="0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Оборудование: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компьютер, проектор, презентация, задания для работы.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2"/>
            <a:ext cx="6858000" cy="3530773"/>
          </a:xfrm>
        </p:spPr>
        <p:txBody>
          <a:bodyPr>
            <a:norm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04664"/>
            <a:ext cx="900100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Одна из важнейших задач современной  школы –</a:t>
            </a:r>
          </a:p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функционально грамотных людей.</a:t>
            </a:r>
          </a:p>
          <a:p>
            <a:pPr algn="ctr"/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такое «функциональная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грамотность»?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Функциональная грамотность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способность человека вступать в отношения с внешней средой, быстро адаптироваться и функционировать в ней.</a:t>
            </a: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Основы функциональной грамотности закладываются в начальной школе, где идет интенсивное обучение различным видам речевой деятельности – письму и чтению, говорению и слушанию.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ae022858cf4d94cd3c1b46c99fff17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002135"/>
            <a:ext cx="4107581" cy="36864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424936" cy="5915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Читательская грамотность </a:t>
            </a: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способность человека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понимать и использовать тексты, размышлять о них и заниматься чтением для того, чтобы достигать своих целей, расширять свои знания и возможности, участвовать в социальной жизни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94322"/>
          </a:xfrm>
        </p:spPr>
        <p:txBody>
          <a:bodyPr>
            <a:normAutofit/>
          </a:bodyPr>
          <a:lstStyle/>
          <a:p>
            <a:pPr algn="ctr"/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077072"/>
            <a:ext cx="2736304" cy="31683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Найти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извлечь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информацию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Интегрировать,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интерпретировать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информацию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endParaRPr lang="ru-RU" sz="2000" dirty="0"/>
          </a:p>
        </p:txBody>
      </p:sp>
      <p:sp useBgFill="1">
        <p:nvSpPr>
          <p:cNvPr id="4" name="Скругленный прямоугольник 3"/>
          <p:cNvSpPr/>
          <p:nvPr/>
        </p:nvSpPr>
        <p:spPr>
          <a:xfrm>
            <a:off x="1403648" y="1916832"/>
            <a:ext cx="3168352" cy="864096"/>
          </a:xfrm>
          <a:prstGeom prst="round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Опора на текст</a:t>
            </a:r>
          </a:p>
          <a:p>
            <a:pPr algn="ctr"/>
            <a:endParaRPr lang="ru-RU" dirty="0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4932040" y="1916832"/>
            <a:ext cx="3528392" cy="864096"/>
          </a:xfrm>
          <a:prstGeom prst="round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Опора на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внетекстовое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задание</a:t>
            </a:r>
          </a:p>
          <a:p>
            <a:pPr algn="ctr"/>
            <a:endParaRPr lang="ru-RU" dirty="0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5148064" y="4221088"/>
            <a:ext cx="3312368" cy="864096"/>
          </a:xfrm>
          <a:prstGeom prst="round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Осмыслить, оценить</a:t>
            </a:r>
          </a:p>
          <a:p>
            <a:pPr algn="ctr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текст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5301208"/>
            <a:ext cx="3312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Содержание текста</a:t>
            </a:r>
          </a:p>
          <a:p>
            <a:pPr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Форма текста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2483768" y="2852936"/>
            <a:ext cx="360040" cy="122413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0070C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300192" y="2852936"/>
            <a:ext cx="360040" cy="122413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0070C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текстов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Тексты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Художественные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нехудожественные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Тексты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сплошные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несплошные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2221483" flipH="1">
            <a:off x="3524141" y="2330678"/>
            <a:ext cx="131054" cy="878417"/>
          </a:xfrm>
          <a:prstGeom prst="downArrow">
            <a:avLst>
              <a:gd name="adj1" fmla="val 63393"/>
              <a:gd name="adj2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трелка вниз 6"/>
          <p:cNvSpPr/>
          <p:nvPr/>
        </p:nvSpPr>
        <p:spPr>
          <a:xfrm rot="2221483" flipH="1">
            <a:off x="3479487" y="4491927"/>
            <a:ext cx="131054" cy="878417"/>
          </a:xfrm>
          <a:prstGeom prst="downArrow">
            <a:avLst>
              <a:gd name="adj1" fmla="val 63393"/>
              <a:gd name="adj2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161695">
            <a:off x="5474483" y="2312811"/>
            <a:ext cx="163927" cy="99804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9161695">
            <a:off x="5474483" y="4474060"/>
            <a:ext cx="163927" cy="99804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4608512" cy="5832648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Сплошные</a:t>
            </a:r>
            <a:br>
              <a:rPr lang="ru-RU" sz="24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Описание (отрывок из рассказа, стихотворение, описание человека, места, предмета  и т.д.)</a:t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повествование (рассказ, стихотворение, повесть, басня, письмо, статья в газете или журнале, статья в учебнике , инструкция, реклама, краткое содержание фильма, спектакля ит.д.)</a:t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рассуждение ( сочинение-размышление,  комментарий, аргументация собственного мнения)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64088" y="620688"/>
            <a:ext cx="3569600" cy="5627712"/>
          </a:xfrm>
        </p:spPr>
        <p:txBody>
          <a:bodyPr/>
          <a:lstStyle/>
          <a:p>
            <a:pPr algn="ctr">
              <a:buNone/>
            </a:pP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Несплошные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графики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диаграммы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схемы (кластер)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таблицы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географические карты и   карты местности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план помещения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рисунки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Приемы формирования читательской грамотности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417638"/>
            <a:ext cx="7886700" cy="5165724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 Тонкие и толстые вопросы 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 Кластер» 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 Синквейн»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 Составление краткой записи»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 Ромашка Блума»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 Верите ли вы…»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 Ключевые слова»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 Ассоциации»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«Маркировка» («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»)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Прием«Реставрация текста»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Прием«Письмо с дырками (пробелами)»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«Чтение с остановками»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Прием «Лови ошибку»</a:t>
            </a:r>
          </a:p>
          <a:p>
            <a:pPr>
              <a:buFont typeface="Wingdings" pitchFamily="2" charset="2"/>
              <a:buChar char="Ø"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34096" cy="1570186"/>
          </a:xfrm>
        </p:spPr>
        <p:txBody>
          <a:bodyPr>
            <a:normAutofit/>
          </a:bodyPr>
          <a:lstStyle/>
          <a:p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36712"/>
            <a:ext cx="8394136" cy="48965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 «Ассоциации»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Приём читательской грамотности, при котором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 теме или конкретному понятию урока нужно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выписать в столбик слова-ассоциации. </a:t>
            </a:r>
          </a:p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Этот приём позволяет актуализировать уже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имеющиеся знания, активизировать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познавательную активность учащихся и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мотивировать их на дальнейшую работу с темой.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user\Downloads\249858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8177185" cy="569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3019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2E297-CAD1-4002-B671-C96242ED1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36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4A3A53-337E-4155-932A-AEC00EE7D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23" y="829899"/>
            <a:ext cx="7886700" cy="438420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E26379-F5E5-4DDB-90C3-CB35AA79FB72}"/>
              </a:ext>
            </a:extLst>
          </p:cNvPr>
          <p:cNvSpPr/>
          <p:nvPr/>
        </p:nvSpPr>
        <p:spPr>
          <a:xfrm>
            <a:off x="1043608" y="2536448"/>
            <a:ext cx="69847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 «Письмо с дырками (пробелами)»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Смысл приёма в том, чтобы «спрятать» слова в тексте и попросить учащихся восстановить текст. </a:t>
            </a:r>
          </a:p>
        </p:txBody>
      </p:sp>
    </p:spTree>
    <p:extLst>
      <p:ext uri="{BB962C8B-B14F-4D97-AF65-F5344CB8AC3E}">
        <p14:creationId xmlns:p14="http://schemas.microsoft.com/office/powerpoint/2010/main" val="3228160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 «Ромашка </a:t>
            </a:r>
            <a:r>
              <a:rPr lang="ru-RU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Блума</a:t>
            </a:r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user\Downloads\phpTS6bQI_Zvonova-A.A_html_a6eed278bf71152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313" t="1493" r="11567" b="2986"/>
          <a:stretch>
            <a:fillRect/>
          </a:stretch>
        </p:blipFill>
        <p:spPr bwMode="auto">
          <a:xfrm>
            <a:off x="2051720" y="1340767"/>
            <a:ext cx="5922658" cy="53751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02234"/>
          </a:xfrm>
        </p:spPr>
        <p:txBody>
          <a:bodyPr>
            <a:normAutofit/>
          </a:bodyPr>
          <a:lstStyle/>
          <a:p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964488" cy="66693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 « Верите ли вы…»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Один из приёмов формирования читательской грамотности. Он проводится в начале урока, после сообщения темы, с целью вызвать интерес к изучению темы и создать положительную мотивацию самостоятельного изучения текста по этой теме. </a:t>
            </a:r>
          </a:p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Учащимся предлагаются утверждения, с которыми они работают дважды: до чтения текста параграфа учебника и после знакомства с ним. Полученные результаты обсуждаются.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25625"/>
            <a:ext cx="8047806" cy="4351338"/>
          </a:xfrm>
        </p:spPr>
        <p:txBody>
          <a:bodyPr/>
          <a:lstStyle/>
          <a:p>
            <a:pPr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 «Кластер»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В центре записывается ключевое слово, а от него расходятся стрелки-лучи, показывая смысловые поля того или иного понятия. Приём позволяет визуализировать ключевые понятия текста и структурировать его.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C80F7-259F-4019-AB80-A8C94950A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02632F-9C68-4EB8-BE65-622B418E5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6921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F2C1C0-7D79-4289-99E1-73787525EAAD}"/>
              </a:ext>
            </a:extLst>
          </p:cNvPr>
          <p:cNvSpPr/>
          <p:nvPr/>
        </p:nvSpPr>
        <p:spPr>
          <a:xfrm>
            <a:off x="755576" y="1484784"/>
            <a:ext cx="7759774" cy="2958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одной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жужаре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нам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прижакали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лямзиков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на другой на 3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лямзика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больше. Сколько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лямзиков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прижакали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нам на обеих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жужарах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 </a:t>
            </a:r>
          </a:p>
        </p:txBody>
      </p:sp>
    </p:spTree>
    <p:extLst>
      <p:ext uri="{BB962C8B-B14F-4D97-AF65-F5344CB8AC3E}">
        <p14:creationId xmlns:p14="http://schemas.microsoft.com/office/powerpoint/2010/main" val="2023796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938338"/>
          </a:xfrm>
        </p:spPr>
        <p:txBody>
          <a:bodyPr>
            <a:normAutofit/>
          </a:bodyPr>
          <a:lstStyle/>
          <a:p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8466144" cy="66693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 «Маркировка» («</a:t>
            </a:r>
            <a:r>
              <a:rPr lang="ru-RU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»)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 выделение цветом основной мысли, ключевых слов.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 «Составление краткой записи»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Способствует формированию умений целенаправленно читать учебный текст, задавать проблемные вопросы, вести обсуждение в группе.</a:t>
            </a:r>
          </a:p>
          <a:p>
            <a:pPr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Основные формы краткой записи задачи: ключевые слова с указанием связей, рисунки, таблицы, чертежи, схемы, диаграммы.</a:t>
            </a:r>
            <a:r>
              <a:rPr lang="ru-RU" dirty="0"/>
              <a:t> 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22819-53C7-4C55-A324-9972B1FCF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user\Downloads\687256efcc78d1384023532db981a869.jpg">
            <a:extLst>
              <a:ext uri="{FF2B5EF4-FFF2-40B4-BE49-F238E27FC236}">
                <a16:creationId xmlns:a16="http://schemas.microsoft.com/office/drawing/2014/main" id="{C6E54E38-1157-4074-B4E9-FAE86E4DA1E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76672"/>
            <a:ext cx="705678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6300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447800"/>
            <a:ext cx="8034096" cy="48006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9104" y="332656"/>
            <a:ext cx="806489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 « Синквейн»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Один из приёмов формирования читательской грамотности.  Это стихотворение, состоящее из пяти строк. 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 приёма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развитие умений учащихся выделять ключевые понятия в прочитанном, главные идеи, синтезировать полученные знания, проявлять творческие способности. 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синквейна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Первая строка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одно ключевое слово, определяющее содержание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синквейна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(обычно существительное). 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Вторая строка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два прилагательных, характеризующих данное понятие. 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Третья строка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три глагола, обозначающих действие в рамках заданной темы. 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Четвёртая строка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короткое предложение, раскрывающее суть темы или отношение к ней. 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Пятая строка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синоним ключевого слова (существительное). 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Этот приём обогащает словарный запас, подготавливает к краткому пересказу, учит формировать идею (ключевую фразу), позволяет почувствовать себя творцом.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801</Words>
  <Application>Microsoft Office PowerPoint</Application>
  <PresentationFormat>Экран (4:3)</PresentationFormat>
  <Paragraphs>112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Типы текстов</vt:lpstr>
      <vt:lpstr>  Сплошные   Описание (отрывок из рассказа, стихотворение, описание человека, места, предмета  и т.д.) повествование (рассказ, стихотворение, повесть, басня, письмо, статья в газете или журнале, статья в учебнике , инструкция, реклама, краткое содержание фильма, спектакля ит.д.) рассуждение ( сочинение-размышление,  комментарий, аргументация собственного мнения)</vt:lpstr>
      <vt:lpstr>Приемы формирования читательской грамотности:</vt:lpstr>
      <vt:lpstr>Презентация PowerPoint</vt:lpstr>
      <vt:lpstr>Презентация PowerPoint</vt:lpstr>
      <vt:lpstr>Презентация PowerPoint</vt:lpstr>
      <vt:lpstr>Прием «Ромашка Блума»</vt:lpstr>
      <vt:lpstr>   </vt:lpstr>
      <vt:lpstr>Презентация PowerPoint</vt:lpstr>
      <vt:lpstr>Презентация PowerPoint</vt:lpstr>
      <vt:lpstr>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Одна из важнейших задач современной школы -формирование функционально грамотных людей</dc:title>
  <dc:creator>user</dc:creator>
  <cp:lastModifiedBy>User</cp:lastModifiedBy>
  <cp:revision>35</cp:revision>
  <cp:lastPrinted>2024-11-22T14:41:22Z</cp:lastPrinted>
  <dcterms:created xsi:type="dcterms:W3CDTF">2024-11-05T15:17:14Z</dcterms:created>
  <dcterms:modified xsi:type="dcterms:W3CDTF">2024-11-25T10:58:16Z</dcterms:modified>
</cp:coreProperties>
</file>