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0" r:id="rId8"/>
    <p:sldId id="262" r:id="rId9"/>
    <p:sldId id="263" r:id="rId1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16" y="0"/>
            <a:ext cx="9130284" cy="40538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2780" y="293839"/>
            <a:ext cx="434682" cy="32211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111292"/>
            <a:ext cx="9144000" cy="74670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6136665"/>
            <a:ext cx="9144000" cy="7213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0026" y="1193037"/>
            <a:ext cx="5663946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6394" y="2258695"/>
            <a:ext cx="7717155" cy="3500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62000" y="990600"/>
            <a:ext cx="7772400" cy="144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0710" marR="598805" algn="ctr">
              <a:lnSpc>
                <a:spcPct val="100000"/>
              </a:lnSpc>
              <a:spcBef>
                <a:spcPts val="95"/>
              </a:spcBef>
            </a:pP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Итоги</a:t>
            </a:r>
            <a:r>
              <a:rPr sz="3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30" dirty="0">
                <a:solidFill>
                  <a:srgbClr val="000000"/>
                </a:solidFill>
                <a:latin typeface="Calibri"/>
                <a:cs typeface="Calibri"/>
              </a:rPr>
              <a:t>городского</a:t>
            </a:r>
            <a:r>
              <a:rPr sz="3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15" dirty="0">
                <a:solidFill>
                  <a:srgbClr val="000000"/>
                </a:solidFill>
                <a:latin typeface="Calibri"/>
                <a:cs typeface="Calibri"/>
              </a:rPr>
              <a:t>профессионального </a:t>
            </a:r>
            <a:r>
              <a:rPr sz="3400" spc="-7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15" dirty="0">
                <a:solidFill>
                  <a:srgbClr val="000000"/>
                </a:solidFill>
                <a:latin typeface="Calibri"/>
                <a:cs typeface="Calibri"/>
              </a:rPr>
              <a:t>конкурса</a:t>
            </a:r>
            <a:r>
              <a:rPr sz="3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для</a:t>
            </a:r>
            <a:r>
              <a:rPr sz="34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20" dirty="0">
                <a:solidFill>
                  <a:srgbClr val="000000"/>
                </a:solidFill>
                <a:latin typeface="Calibri"/>
                <a:cs typeface="Calibri"/>
              </a:rPr>
              <a:t>учителей</a:t>
            </a:r>
            <a:endParaRPr sz="34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3400" spc="-5" dirty="0">
                <a:solidFill>
                  <a:srgbClr val="000000"/>
                </a:solidFill>
                <a:latin typeface="Calibri"/>
                <a:cs typeface="Calibri"/>
              </a:rPr>
              <a:t>«Новое</a:t>
            </a: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 качество</a:t>
            </a:r>
            <a:r>
              <a:rPr sz="34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15" dirty="0">
                <a:solidFill>
                  <a:srgbClr val="000000"/>
                </a:solidFill>
                <a:latin typeface="Calibri"/>
                <a:cs typeface="Calibri"/>
              </a:rPr>
              <a:t>урока</a:t>
            </a:r>
            <a:r>
              <a:rPr sz="3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5" dirty="0">
                <a:solidFill>
                  <a:srgbClr val="000000"/>
                </a:solidFill>
                <a:latin typeface="Calibri"/>
                <a:cs typeface="Calibri"/>
              </a:rPr>
              <a:t>в </a:t>
            </a: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начальной</a:t>
            </a:r>
            <a:r>
              <a:rPr sz="3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25" dirty="0">
                <a:solidFill>
                  <a:srgbClr val="000000"/>
                </a:solidFill>
                <a:latin typeface="Calibri"/>
                <a:cs typeface="Calibri"/>
              </a:rPr>
              <a:t>школе» </a:t>
            </a:r>
            <a:r>
              <a:rPr sz="3400" spc="-7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5" dirty="0">
                <a:solidFill>
                  <a:srgbClr val="000000"/>
                </a:solidFill>
                <a:latin typeface="Calibri"/>
                <a:cs typeface="Calibri"/>
              </a:rPr>
              <a:t>в </a:t>
            </a: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2024</a:t>
            </a:r>
            <a:r>
              <a:rPr sz="3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45" dirty="0">
                <a:solidFill>
                  <a:srgbClr val="000000"/>
                </a:solidFill>
                <a:latin typeface="Calibri"/>
                <a:cs typeface="Calibri"/>
              </a:rPr>
              <a:t>году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>
          <a:xfrm>
            <a:off x="2209800" y="4953000"/>
            <a:ext cx="6400800" cy="738664"/>
          </a:xfrm>
        </p:spPr>
        <p:txBody>
          <a:bodyPr/>
          <a:lstStyle/>
          <a:p>
            <a:pPr algn="r"/>
            <a:r>
              <a:rPr lang="ru-RU" dirty="0" err="1" smtClean="0"/>
              <a:t>Наборская</a:t>
            </a:r>
            <a:r>
              <a:rPr lang="ru-RU" dirty="0" smtClean="0"/>
              <a:t> Светлана Юрьевна, методист ИМЦ</a:t>
            </a:r>
          </a:p>
          <a:p>
            <a:pPr algn="r"/>
            <a:r>
              <a:rPr lang="ru-RU" dirty="0" smtClean="0"/>
              <a:t>28 ноября 2024 года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Количество</a:t>
            </a:r>
            <a:r>
              <a:rPr spc="-35" dirty="0"/>
              <a:t> </a:t>
            </a:r>
            <a:r>
              <a:rPr spc="-5" dirty="0"/>
              <a:t>заявок</a:t>
            </a:r>
            <a:r>
              <a:rPr spc="-45" dirty="0"/>
              <a:t> </a:t>
            </a:r>
            <a:r>
              <a:rPr spc="-5" dirty="0"/>
              <a:t>–</a:t>
            </a:r>
            <a:r>
              <a:rPr spc="-25" dirty="0"/>
              <a:t> </a:t>
            </a:r>
            <a:r>
              <a:rPr dirty="0"/>
              <a:t>161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7666" y="2412618"/>
            <a:ext cx="7270750" cy="2061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9685" algn="ctr">
              <a:lnSpc>
                <a:spcPct val="100000"/>
              </a:lnSpc>
              <a:spcBef>
                <a:spcPts val="95"/>
              </a:spcBef>
            </a:pPr>
            <a:r>
              <a:rPr sz="40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Повторы</a:t>
            </a:r>
            <a:r>
              <a:rPr sz="40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–</a:t>
            </a:r>
            <a:r>
              <a:rPr sz="4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1" spc="-215" dirty="0">
                <a:solidFill>
                  <a:srgbClr val="001F5F"/>
                </a:solidFill>
                <a:latin typeface="Times New Roman"/>
                <a:cs typeface="Times New Roman"/>
              </a:rPr>
              <a:t>11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Участвовали</a:t>
            </a:r>
            <a:r>
              <a:rPr sz="4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в</a:t>
            </a:r>
            <a:r>
              <a:rPr sz="4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Конкурсе</a:t>
            </a:r>
            <a:r>
              <a:rPr sz="4000" b="1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–</a:t>
            </a:r>
            <a:r>
              <a:rPr sz="4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C00000"/>
                </a:solidFill>
                <a:latin typeface="Times New Roman"/>
                <a:cs typeface="Times New Roman"/>
              </a:rPr>
              <a:t>150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1259205"/>
            <a:ext cx="7416800" cy="42485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1124800"/>
            <a:ext cx="7776845" cy="46804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854" y="1017831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20 учителей начальных классов  из ОУ № 7, 131, 203, 237, 252, 352, 369, 382, 385, 394, 547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1854" y="2133600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u="sng" dirty="0" smtClean="0"/>
              <a:t>Номинация «Лучший урок литературного чтения»</a:t>
            </a:r>
          </a:p>
          <a:p>
            <a:r>
              <a:rPr lang="ru-RU" sz="2800" dirty="0" smtClean="0"/>
              <a:t>     Ткачук </a:t>
            </a:r>
            <a:r>
              <a:rPr lang="ru-RU" sz="2800" dirty="0" smtClean="0"/>
              <a:t>Ольга Михайловна, школа № 382  - победитель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u="sng" dirty="0" smtClean="0"/>
              <a:t>Номинация «Лучший урок математики»</a:t>
            </a:r>
          </a:p>
          <a:p>
            <a:r>
              <a:rPr lang="ru-RU" sz="2800" dirty="0" smtClean="0"/>
              <a:t>      </a:t>
            </a:r>
            <a:r>
              <a:rPr lang="ru-RU" sz="2800" dirty="0" err="1" smtClean="0"/>
              <a:t>Межуева</a:t>
            </a:r>
            <a:r>
              <a:rPr lang="ru-RU" sz="2800" dirty="0" smtClean="0"/>
              <a:t> </a:t>
            </a:r>
            <a:r>
              <a:rPr lang="ru-RU" sz="2800" dirty="0" smtClean="0"/>
              <a:t>Татьяна Анатольевна, школа № 547 - победитель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u="sng" dirty="0" smtClean="0"/>
              <a:t>Номинация «Лучший урок окружающего мира»</a:t>
            </a:r>
          </a:p>
          <a:p>
            <a:r>
              <a:rPr lang="ru-RU" sz="2800" dirty="0" smtClean="0"/>
              <a:t>      Тихонова </a:t>
            </a:r>
            <a:r>
              <a:rPr lang="ru-RU" sz="2800" dirty="0" smtClean="0"/>
              <a:t>Марина Владимировна, лицей №369 – лауреат</a:t>
            </a: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9600" y="240616"/>
            <a:ext cx="7772400" cy="615553"/>
          </a:xfrm>
        </p:spPr>
        <p:txBody>
          <a:bodyPr/>
          <a:lstStyle/>
          <a:p>
            <a:r>
              <a:rPr lang="ru-RU" dirty="0" err="1" smtClean="0"/>
              <a:t>Красносельский</a:t>
            </a:r>
            <a:r>
              <a:rPr lang="ru-RU" dirty="0" smtClean="0"/>
              <a:t> район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77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3" y="1124800"/>
            <a:ext cx="7704835" cy="46084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587" y="1268704"/>
            <a:ext cx="7416800" cy="43205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2535" y="919429"/>
            <a:ext cx="4277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C00000"/>
                </a:solidFill>
                <a:latin typeface="Calibri"/>
                <a:cs typeface="Calibri"/>
              </a:rPr>
              <a:t>Основные</a:t>
            </a:r>
            <a:r>
              <a:rPr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C00000"/>
                </a:solidFill>
                <a:latin typeface="Calibri"/>
                <a:cs typeface="Calibri"/>
              </a:rPr>
              <a:t>ошибки: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6394" y="1965782"/>
            <a:ext cx="345312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  <a:tab pos="2236470" algn="l"/>
                <a:tab pos="2583815" algn="l"/>
              </a:tabLst>
            </a:pPr>
            <a:r>
              <a:rPr sz="2400" spc="-1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.	</a:t>
            </a:r>
            <a:r>
              <a:rPr sz="2400" spc="-5" dirty="0">
                <a:latin typeface="Calibri"/>
                <a:cs typeface="Calibri"/>
              </a:rPr>
              <a:t>Ном</a:t>
            </a:r>
            <a:r>
              <a:rPr sz="2400" spc="-10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нация	в	заяв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е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3870" y="1965782"/>
            <a:ext cx="4089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2501265" algn="l"/>
              </a:tabLst>
            </a:pPr>
            <a:r>
              <a:rPr sz="2400" spc="-5" dirty="0">
                <a:latin typeface="Calibri"/>
                <a:cs typeface="Calibri"/>
              </a:rPr>
              <a:t>не	</a:t>
            </a:r>
            <a:r>
              <a:rPr sz="2400" spc="-10" dirty="0">
                <a:latin typeface="Calibri"/>
                <a:cs typeface="Calibri"/>
              </a:rPr>
              <a:t>соответствует	</a:t>
            </a:r>
            <a:r>
              <a:rPr sz="2400" spc="-5" dirty="0">
                <a:latin typeface="Calibri"/>
                <a:cs typeface="Calibri"/>
              </a:rPr>
              <a:t>номинации,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27685">
              <a:lnSpc>
                <a:spcPct val="100000"/>
              </a:lnSpc>
              <a:spcBef>
                <a:spcPts val="385"/>
              </a:spcBef>
            </a:pPr>
            <a:r>
              <a:rPr spc="-5" dirty="0"/>
              <a:t>указанной</a:t>
            </a:r>
            <a:r>
              <a:rPr spc="-4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10" dirty="0"/>
              <a:t>ТК</a:t>
            </a:r>
          </a:p>
          <a:p>
            <a:pPr marL="527685" marR="5080" indent="-515620">
              <a:lnSpc>
                <a:spcPts val="2590"/>
              </a:lnSpc>
              <a:spcBef>
                <a:spcPts val="615"/>
              </a:spcBef>
              <a:buAutoNum type="arabicPeriod" startAt="2"/>
              <a:tabLst>
                <a:tab pos="527685" algn="l"/>
                <a:tab pos="528320" algn="l"/>
                <a:tab pos="1078865" algn="l"/>
                <a:tab pos="2846070" algn="l"/>
                <a:tab pos="3616960" algn="l"/>
                <a:tab pos="5349875" algn="l"/>
                <a:tab pos="5868670" algn="l"/>
                <a:tab pos="7160895" algn="l"/>
              </a:tabLst>
            </a:pPr>
            <a:r>
              <a:rPr dirty="0"/>
              <a:t>Не	</a:t>
            </a:r>
            <a:r>
              <a:rPr spc="-20" dirty="0"/>
              <a:t>о</a:t>
            </a:r>
            <a:r>
              <a:rPr spc="-5" dirty="0"/>
              <a:t>т</a:t>
            </a:r>
            <a:r>
              <a:rPr spc="-10" dirty="0"/>
              <a:t>п</a:t>
            </a:r>
            <a:r>
              <a:rPr spc="-5" dirty="0"/>
              <a:t>ра</a:t>
            </a:r>
            <a:r>
              <a:rPr spc="-25" dirty="0"/>
              <a:t>в</a:t>
            </a:r>
            <a:r>
              <a:rPr spc="-5" dirty="0"/>
              <a:t>лен</a:t>
            </a:r>
            <a:r>
              <a:rPr dirty="0"/>
              <a:t>ы	</a:t>
            </a:r>
            <a:r>
              <a:rPr spc="-20" dirty="0"/>
              <a:t>д</a:t>
            </a:r>
            <a:r>
              <a:rPr spc="-5" dirty="0"/>
              <a:t>о</a:t>
            </a:r>
            <a:r>
              <a:rPr spc="-10" dirty="0"/>
              <a:t>п</a:t>
            </a:r>
            <a:r>
              <a:rPr dirty="0"/>
              <a:t>.	</a:t>
            </a:r>
            <a:r>
              <a:rPr spc="-5" dirty="0"/>
              <a:t>м</a:t>
            </a:r>
            <a:r>
              <a:rPr spc="-15" dirty="0"/>
              <a:t>а</a:t>
            </a:r>
            <a:r>
              <a:rPr spc="-30" dirty="0"/>
              <a:t>т</a:t>
            </a:r>
            <a:r>
              <a:rPr dirty="0"/>
              <a:t>ериа</a:t>
            </a:r>
            <a:r>
              <a:rPr spc="15" dirty="0"/>
              <a:t>л</a:t>
            </a:r>
            <a:r>
              <a:rPr dirty="0"/>
              <a:t>ы,	на	</a:t>
            </a:r>
            <a:r>
              <a:rPr spc="-35" dirty="0"/>
              <a:t>к</a:t>
            </a:r>
            <a:r>
              <a:rPr spc="-20" dirty="0"/>
              <a:t>о</a:t>
            </a:r>
            <a:r>
              <a:rPr spc="-45" dirty="0"/>
              <a:t>т</a:t>
            </a:r>
            <a:r>
              <a:rPr spc="-5" dirty="0"/>
              <a:t>ор</a:t>
            </a:r>
            <a:r>
              <a:rPr spc="-10" dirty="0"/>
              <a:t>ы</a:t>
            </a:r>
            <a:r>
              <a:rPr dirty="0"/>
              <a:t>е	е</a:t>
            </a:r>
            <a:r>
              <a:rPr spc="5" dirty="0"/>
              <a:t>с</a:t>
            </a:r>
            <a:r>
              <a:rPr spc="-5" dirty="0"/>
              <a:t>ть  ссылки</a:t>
            </a:r>
            <a:r>
              <a:rPr spc="-20" dirty="0"/>
              <a:t> </a:t>
            </a:r>
            <a:r>
              <a:rPr dirty="0"/>
              <a:t>в </a:t>
            </a:r>
            <a:r>
              <a:rPr spc="-5" dirty="0"/>
              <a:t>ТК</a:t>
            </a:r>
            <a:r>
              <a:rPr dirty="0"/>
              <a:t> </a:t>
            </a:r>
            <a:r>
              <a:rPr spc="-5" dirty="0"/>
              <a:t>(презентация,</a:t>
            </a:r>
            <a:r>
              <a:rPr spc="-10" dirty="0"/>
              <a:t> </a:t>
            </a:r>
            <a:r>
              <a:rPr dirty="0"/>
              <a:t>страницы</a:t>
            </a:r>
            <a:r>
              <a:rPr spc="-5" dirty="0"/>
              <a:t> учебника</a:t>
            </a:r>
            <a:r>
              <a:rPr spc="-20" dirty="0"/>
              <a:t> </a:t>
            </a:r>
            <a:r>
              <a:rPr dirty="0"/>
              <a:t>и</a:t>
            </a:r>
            <a:r>
              <a:rPr spc="5" dirty="0"/>
              <a:t> </a:t>
            </a:r>
            <a:r>
              <a:rPr spc="-5" dirty="0"/>
              <a:t>др.)</a:t>
            </a:r>
          </a:p>
          <a:p>
            <a:pPr marL="527685" indent="-515620">
              <a:lnSpc>
                <a:spcPct val="100000"/>
              </a:lnSpc>
              <a:spcBef>
                <a:spcPts val="254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pc="-5" dirty="0"/>
              <a:t>ТК</a:t>
            </a:r>
            <a:r>
              <a:rPr spc="-10" dirty="0"/>
              <a:t> </a:t>
            </a:r>
            <a:r>
              <a:rPr dirty="0"/>
              <a:t>не</a:t>
            </a:r>
            <a:r>
              <a:rPr spc="-10" dirty="0"/>
              <a:t> соответствует</a:t>
            </a:r>
            <a:r>
              <a:rPr spc="-35" dirty="0"/>
              <a:t> </a:t>
            </a:r>
            <a:r>
              <a:rPr spc="-15" dirty="0"/>
              <a:t>Положению</a:t>
            </a:r>
            <a:r>
              <a:rPr spc="-5" dirty="0"/>
              <a:t> </a:t>
            </a:r>
            <a:r>
              <a:rPr dirty="0"/>
              <a:t>о</a:t>
            </a:r>
            <a:r>
              <a:rPr spc="-15" dirty="0"/>
              <a:t> </a:t>
            </a:r>
            <a:r>
              <a:rPr spc="-10" dirty="0"/>
              <a:t>конкурсе</a:t>
            </a:r>
          </a:p>
          <a:p>
            <a:pPr marL="527685" indent="-515620">
              <a:lnSpc>
                <a:spcPct val="100000"/>
              </a:lnSpc>
              <a:spcBef>
                <a:spcPts val="29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pc="-60" dirty="0"/>
              <a:t>Тема</a:t>
            </a:r>
            <a:r>
              <a:rPr spc="-10" dirty="0"/>
              <a:t> урока</a:t>
            </a:r>
            <a:r>
              <a:rPr spc="-30" dirty="0"/>
              <a:t> </a:t>
            </a:r>
            <a:r>
              <a:rPr spc="-10" dirty="0"/>
              <a:t>отсутствует</a:t>
            </a:r>
            <a:r>
              <a:rPr spc="-4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ФРП</a:t>
            </a:r>
          </a:p>
          <a:p>
            <a:pPr marL="527685" marR="5080" indent="-515620">
              <a:lnSpc>
                <a:spcPts val="2590"/>
              </a:lnSpc>
              <a:spcBef>
                <a:spcPts val="615"/>
              </a:spcBef>
              <a:buAutoNum type="arabicPeriod" startAt="2"/>
              <a:tabLst>
                <a:tab pos="527685" algn="l"/>
                <a:tab pos="528320" algn="l"/>
                <a:tab pos="1878330" algn="l"/>
                <a:tab pos="3720465" algn="l"/>
                <a:tab pos="4554220" algn="l"/>
                <a:tab pos="5520690" algn="l"/>
                <a:tab pos="5911215" algn="l"/>
              </a:tabLst>
            </a:pPr>
            <a:r>
              <a:rPr spc="-5" dirty="0"/>
              <a:t>Н</a:t>
            </a:r>
            <a:r>
              <a:rPr spc="5" dirty="0"/>
              <a:t>е</a:t>
            </a:r>
            <a:r>
              <a:rPr dirty="0"/>
              <a:t>ве</a:t>
            </a:r>
            <a:r>
              <a:rPr spc="-5" dirty="0"/>
              <a:t>рн</a:t>
            </a:r>
            <a:r>
              <a:rPr dirty="0"/>
              <a:t>о	</a:t>
            </a:r>
            <a:r>
              <a:rPr spc="-5" dirty="0"/>
              <a:t>о</a:t>
            </a:r>
            <a:r>
              <a:rPr spc="-10" dirty="0"/>
              <a:t>п</a:t>
            </a:r>
            <a:r>
              <a:rPr spc="-5" dirty="0"/>
              <a:t>р</a:t>
            </a:r>
            <a:r>
              <a:rPr spc="-35" dirty="0"/>
              <a:t>е</a:t>
            </a:r>
            <a:r>
              <a:rPr spc="-20" dirty="0"/>
              <a:t>д</a:t>
            </a:r>
            <a:r>
              <a:rPr spc="-35" dirty="0"/>
              <a:t>е</a:t>
            </a:r>
            <a:r>
              <a:rPr spc="-5" dirty="0"/>
              <a:t>лен</a:t>
            </a:r>
            <a:r>
              <a:rPr dirty="0"/>
              <a:t>ы	</a:t>
            </a:r>
            <a:r>
              <a:rPr spc="-30" dirty="0"/>
              <a:t>ц</a:t>
            </a:r>
            <a:r>
              <a:rPr spc="-35" dirty="0"/>
              <a:t>е</a:t>
            </a:r>
            <a:r>
              <a:rPr spc="-5" dirty="0"/>
              <a:t>л</a:t>
            </a:r>
            <a:r>
              <a:rPr dirty="0"/>
              <a:t>ь	ур</a:t>
            </a:r>
            <a:r>
              <a:rPr spc="-15" dirty="0"/>
              <a:t>о</a:t>
            </a:r>
            <a:r>
              <a:rPr spc="-35" dirty="0"/>
              <a:t>к</a:t>
            </a:r>
            <a:r>
              <a:rPr dirty="0"/>
              <a:t>а	и	пла</a:t>
            </a:r>
            <a:r>
              <a:rPr spc="-15" dirty="0"/>
              <a:t>н</a:t>
            </a:r>
            <a:r>
              <a:rPr dirty="0"/>
              <a:t>и</a:t>
            </a:r>
            <a:r>
              <a:rPr spc="-15" dirty="0"/>
              <a:t>р</a:t>
            </a:r>
            <a:r>
              <a:rPr spc="-20" dirty="0"/>
              <a:t>у</a:t>
            </a:r>
            <a:r>
              <a:rPr dirty="0"/>
              <a:t>е</a:t>
            </a:r>
            <a:r>
              <a:rPr spc="-10" dirty="0"/>
              <a:t>м</a:t>
            </a:r>
            <a:r>
              <a:rPr dirty="0"/>
              <a:t>ые  </a:t>
            </a:r>
            <a:r>
              <a:rPr spc="-25" dirty="0"/>
              <a:t>результаты</a:t>
            </a:r>
          </a:p>
          <a:p>
            <a:pPr marL="527685" indent="-515620">
              <a:lnSpc>
                <a:spcPct val="100000"/>
              </a:lnSpc>
              <a:spcBef>
                <a:spcPts val="25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dirty="0"/>
              <a:t>Не</a:t>
            </a:r>
            <a:r>
              <a:rPr spc="-15" dirty="0"/>
              <a:t> понимают,</a:t>
            </a:r>
            <a:r>
              <a:rPr spc="-5" dirty="0"/>
              <a:t> достигнуты</a:t>
            </a:r>
            <a:r>
              <a:rPr spc="-30" dirty="0"/>
              <a:t> </a:t>
            </a:r>
            <a:r>
              <a:rPr spc="-5" dirty="0"/>
              <a:t>ли </a:t>
            </a:r>
            <a:r>
              <a:rPr spc="-25" dirty="0"/>
              <a:t>результаты</a:t>
            </a:r>
          </a:p>
          <a:p>
            <a:pPr marL="527685" indent="-515620">
              <a:lnSpc>
                <a:spcPct val="100000"/>
              </a:lnSpc>
              <a:spcBef>
                <a:spcPts val="295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pc="-15" dirty="0"/>
              <a:t>Рефлексия</a:t>
            </a:r>
            <a:r>
              <a:rPr spc="-5" dirty="0"/>
              <a:t> эмоциональная,</a:t>
            </a:r>
            <a:r>
              <a:rPr spc="5" dirty="0"/>
              <a:t> </a:t>
            </a:r>
            <a:r>
              <a:rPr dirty="0"/>
              <a:t>а не </a:t>
            </a:r>
            <a:r>
              <a:rPr spc="-10" dirty="0"/>
              <a:t>педагогическая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9057" y="2594305"/>
            <a:ext cx="59448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0000"/>
                </a:solidFill>
                <a:latin typeface="Calibri"/>
                <a:cs typeface="Calibri"/>
              </a:rPr>
              <a:t>Спасибо</a:t>
            </a:r>
            <a:r>
              <a:rPr sz="48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0000"/>
                </a:solidFill>
                <a:latin typeface="Calibri"/>
                <a:cs typeface="Calibri"/>
              </a:rPr>
              <a:t>за</a:t>
            </a:r>
            <a:r>
              <a:rPr sz="48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800" spc="-5" dirty="0">
                <a:solidFill>
                  <a:srgbClr val="000000"/>
                </a:solidFill>
                <a:latin typeface="Calibri"/>
                <a:cs typeface="Calibri"/>
              </a:rPr>
              <a:t>внимание!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133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Итоги городского профессионального  конкурса для учителей «Новое качество урока в начальной школе»  в 2024 году</vt:lpstr>
      <vt:lpstr>Количество заявок – 161</vt:lpstr>
      <vt:lpstr>Презентация PowerPoint</vt:lpstr>
      <vt:lpstr>Презентация PowerPoint</vt:lpstr>
      <vt:lpstr>Красносельский район</vt:lpstr>
      <vt:lpstr>Презентация PowerPoint</vt:lpstr>
      <vt:lpstr>Презентация PowerPoint</vt:lpstr>
      <vt:lpstr>Основные ошибки: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городского профессионального конкурса для учителей «Новое качество урока в начальной школе» в 2024 году</dc:title>
  <dc:creator>Арефьева  Ольга Владимировна</dc:creator>
  <cp:lastModifiedBy>1</cp:lastModifiedBy>
  <cp:revision>3</cp:revision>
  <dcterms:created xsi:type="dcterms:W3CDTF">2024-11-28T10:01:04Z</dcterms:created>
  <dcterms:modified xsi:type="dcterms:W3CDTF">2024-11-28T11:46:07Z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2024-11-28T00:00:00Z</vt:filetime>
  </property>
</Properties>
</file>