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50" r:id="rId3"/>
    <p:sldId id="351" r:id="rId4"/>
    <p:sldId id="353" r:id="rId5"/>
    <p:sldId id="354" r:id="rId6"/>
    <p:sldId id="355" r:id="rId7"/>
    <p:sldId id="357" r:id="rId8"/>
    <p:sldId id="358" r:id="rId9"/>
    <p:sldId id="359" r:id="rId10"/>
    <p:sldId id="360" r:id="rId11"/>
    <p:sldId id="362" r:id="rId12"/>
    <p:sldId id="363" r:id="rId13"/>
    <p:sldId id="364" r:id="rId14"/>
    <p:sldId id="365" r:id="rId15"/>
    <p:sldId id="361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83" r:id="rId25"/>
    <p:sldId id="385" r:id="rId26"/>
    <p:sldId id="387" r:id="rId27"/>
    <p:sldId id="391" r:id="rId28"/>
    <p:sldId id="393" r:id="rId29"/>
    <p:sldId id="395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325" r:id="rId38"/>
    <p:sldId id="327" r:id="rId39"/>
    <p:sldId id="349" r:id="rId40"/>
    <p:sldId id="348" r:id="rId41"/>
    <p:sldId id="396" r:id="rId42"/>
    <p:sldId id="328" r:id="rId43"/>
    <p:sldId id="266" r:id="rId44"/>
    <p:sldId id="332" r:id="rId45"/>
    <p:sldId id="333" r:id="rId46"/>
    <p:sldId id="337" r:id="rId47"/>
    <p:sldId id="338" r:id="rId48"/>
    <p:sldId id="339" r:id="rId49"/>
    <p:sldId id="340" r:id="rId50"/>
    <p:sldId id="336" r:id="rId51"/>
    <p:sldId id="34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60"/>
  </p:normalViewPr>
  <p:slideViewPr>
    <p:cSldViewPr>
      <p:cViewPr varScale="1">
        <p:scale>
          <a:sx n="106" d="100"/>
          <a:sy n="106" d="100"/>
        </p:scale>
        <p:origin x="1266" y="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F6214-D0D8-4C6F-9FF5-7B7E0F5FA594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8FDE7-FCDF-4F3C-BBEF-41CC5D768F0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07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1653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Федеральный закон от 08.08.2024 № 315-ФЗ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«О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внесении изменений в федеральный закон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«Об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образовании в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Российской Федерации»»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1" descr="C:\Documents and Settings\User\Рабочий стол\ЦН ППМ\МЕРОПРИЯТИЯ ОКТЯБРЬ\ИМЦ_Логотип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4665"/>
            <a:ext cx="1368152" cy="1359654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966556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>
                <a:solidFill>
                  <a:schemeClr val="accent4">
                    <a:lumMod val="75000"/>
                  </a:schemeClr>
                </a:solidFill>
              </a:rPr>
              <a:t>Шарафуллина Жанна Валерьевна,</a:t>
            </a:r>
          </a:p>
          <a:p>
            <a:pPr algn="r"/>
            <a:r>
              <a:rPr lang="ru-RU" sz="1800" b="1" i="1" dirty="0">
                <a:solidFill>
                  <a:schemeClr val="accent4">
                    <a:lumMod val="75000"/>
                  </a:schemeClr>
                </a:solidFill>
              </a:rPr>
              <a:t>заместитель директора  </a:t>
            </a:r>
          </a:p>
          <a:p>
            <a:pPr algn="r"/>
            <a:r>
              <a:rPr lang="ru-RU" sz="1800" b="1" i="1" dirty="0">
                <a:solidFill>
                  <a:schemeClr val="accent4">
                    <a:lumMod val="75000"/>
                  </a:schemeClr>
                </a:solidFill>
              </a:rPr>
              <a:t>ГБУ  ИМЦ Красносельского </a:t>
            </a:r>
            <a:r>
              <a:rPr lang="ru-RU" sz="1800" b="1" i="1" dirty="0" smtClean="0">
                <a:solidFill>
                  <a:schemeClr val="accent4">
                    <a:lumMod val="75000"/>
                  </a:schemeClr>
                </a:solidFill>
              </a:rPr>
              <a:t>района Санкт-Петербурга </a:t>
            </a:r>
            <a:endParaRPr lang="ru-RU" sz="1800" b="1" i="1" dirty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ru-RU" sz="1800" b="1" i="1" dirty="0">
                <a:solidFill>
                  <a:schemeClr val="accent4">
                    <a:lumMod val="75000"/>
                  </a:schemeClr>
                </a:solidFill>
              </a:rPr>
              <a:t>по организационно-методической работе, к.п.н</a:t>
            </a: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8641"/>
            <a:ext cx="8712968" cy="1130862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cap="all" baseline="0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Федеральный закон от 08.08.2024 № 315-ФЗ </a:t>
            </a:r>
            <a:br>
              <a:rPr lang="ru-RU" sz="2000" dirty="0" smtClean="0"/>
            </a:br>
            <a:r>
              <a:rPr lang="ru-RU" sz="2000" dirty="0" smtClean="0"/>
              <a:t>«О внесении изменений в федеральный закон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«об образовании в российской федерации»</a:t>
            </a:r>
            <a:endParaRPr lang="ru-RU" sz="2000" dirty="0"/>
          </a:p>
          <a:p>
            <a:pPr algn="r">
              <a:defRPr/>
            </a:pP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spc="-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199503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Вступление в силу закона –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1199503"/>
            <a:ext cx="2220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1 марта 2025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90048" y="1568835"/>
            <a:ext cx="25202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Изменения </a:t>
            </a:r>
            <a:r>
              <a:rPr lang="ru-RU" sz="1600" b="1" dirty="0">
                <a:solidFill>
                  <a:srgbClr val="C00000"/>
                </a:solidFill>
              </a:rPr>
              <a:t>в терминологии…</a:t>
            </a:r>
          </a:p>
          <a:p>
            <a:pPr algn="ctr"/>
            <a:endParaRPr lang="ru-RU" dirty="0"/>
          </a:p>
        </p:txBody>
      </p:sp>
      <p:pic>
        <p:nvPicPr>
          <p:cNvPr id="9" name="Рисунок 8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" y="2636912"/>
            <a:ext cx="9144000" cy="306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2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50" y="143583"/>
            <a:ext cx="86409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Дополнение категории обучающихся</a:t>
            </a:r>
            <a:r>
              <a:rPr lang="ru-RU" sz="1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которым требуется создание специальных условий  для получения образования,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обучающимися из числа «инвалидов (детей-инвалидов)» </a:t>
            </a:r>
            <a:endParaRPr lang="en-US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механизма создания для них специальных условий</a:t>
            </a:r>
            <a:r>
              <a:rPr lang="ru-RU" sz="1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также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уточнение перечня специальных условий</a:t>
            </a:r>
            <a:r>
              <a:rPr lang="ru-RU" sz="1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для получения образования</a:t>
            </a: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407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9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50" y="238125"/>
            <a:ext cx="86409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обязательств образовательных организаций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создавать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специальные условия </a:t>
            </a:r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получения образования обучающимися с инвалидностью</a:t>
            </a: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1" y="1484784"/>
            <a:ext cx="9144000" cy="42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7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0376" y="188640"/>
            <a:ext cx="8640960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Установление обязательств для родителей (законных представителей)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0376" y="1628800"/>
            <a:ext cx="8699786" cy="4038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b="1" dirty="0" smtClean="0">
              <a:solidFill>
                <a:schemeClr val="tx1"/>
              </a:solidFill>
            </a:endParaRPr>
          </a:p>
          <a:p>
            <a:pPr algn="just"/>
            <a:endParaRPr lang="ru-RU" sz="1200" b="1" dirty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Статья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44. Права, обязанности и ответственность 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сфере образования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родителей (законных представителей) несовершеннолетних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обучающихся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. Родители (законные представители) несовершеннолетних обучающихся имеют право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1)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выбирать до завершения получения ребенком основного общего образования с учетом мнения ребенка, а также с учетом рекомендаций психолого-медико-педагогической комиссии (при их наличии)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 формы получения образования и формы обучения,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организации, осуществляющие образовательную деятельность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, язык, языки образования, факультативные и элективные учебные предметы, курсы, дисциплины (модули) из перечня, предлагаемого организацией, осуществляющей образовательную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деятельность.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1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5049"/>
            <a:ext cx="9144000" cy="512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9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7532"/>
            <a:ext cx="9144000" cy="44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70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6595"/>
            <a:ext cx="9144000" cy="454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9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53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72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Вступают в силу с 1 марта 2025 г</a:t>
            </a:r>
            <a:r>
              <a:rPr lang="ru-RU" b="1" dirty="0" smtClean="0">
                <a:solidFill>
                  <a:srgbClr val="C00000"/>
                </a:solidFill>
              </a:rPr>
              <a:t>.:</a:t>
            </a:r>
            <a:endParaRPr lang="ru-RU" b="1" dirty="0">
              <a:solidFill>
                <a:srgbClr val="C00000"/>
              </a:solidFill>
            </a:endParaRPr>
          </a:p>
          <a:p>
            <a:pPr algn="just"/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Типовой порядок организации деятельности по оказанию психолого-педагогической, медицинской и социальной помощи, в том числе типовой порядок деятельности центра психолого-педагогической, медицинской и социальной </a:t>
            </a:r>
            <a:r>
              <a:rPr lang="ru-RU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обновленное Положение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психолого-медико-педагогический комиссии</a:t>
            </a:r>
          </a:p>
          <a:p>
            <a:pPr algn="just"/>
            <a:endParaRPr lang="ru-RU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32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23" y="0"/>
            <a:ext cx="6557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5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Согласно Типовому порядку деятельности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C00000"/>
                </a:solidFill>
              </a:rPr>
              <a:t>Направления деятельности </a:t>
            </a:r>
            <a:r>
              <a:rPr lang="ru-RU" sz="2800" b="1" dirty="0">
                <a:solidFill>
                  <a:srgbClr val="C00000"/>
                </a:solidFill>
              </a:rPr>
              <a:t>центра </a:t>
            </a:r>
            <a:r>
              <a:rPr lang="ru-RU" sz="2800" b="1" dirty="0" smtClean="0">
                <a:solidFill>
                  <a:srgbClr val="C00000"/>
                </a:solidFill>
              </a:rPr>
              <a:t>ППМСП: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89" y="1556792"/>
            <a:ext cx="7370221" cy="328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60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93640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Согласно Типовому порядку деятельности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C00000"/>
                </a:solidFill>
              </a:rPr>
              <a:t>Направления деятельности </a:t>
            </a:r>
            <a:r>
              <a:rPr lang="ru-RU" sz="2800" b="1" dirty="0">
                <a:solidFill>
                  <a:srgbClr val="C00000"/>
                </a:solidFill>
              </a:rPr>
              <a:t>центра </a:t>
            </a:r>
            <a:r>
              <a:rPr lang="ru-RU" sz="2800" b="1" dirty="0" smtClean="0">
                <a:solidFill>
                  <a:srgbClr val="C00000"/>
                </a:solidFill>
              </a:rPr>
              <a:t>ППМСП: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7315895" cy="1330986"/>
          </a:xfrm>
          <a:prstGeom prst="rect">
            <a:avLst/>
          </a:prstGeo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20888"/>
            <a:ext cx="7315895" cy="343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05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Согласно Типовому порядку деятельности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C00000"/>
                </a:solidFill>
              </a:rPr>
              <a:t>Направления деятельности </a:t>
            </a:r>
            <a:r>
              <a:rPr lang="ru-RU" sz="2800" b="1" dirty="0">
                <a:solidFill>
                  <a:srgbClr val="C00000"/>
                </a:solidFill>
              </a:rPr>
              <a:t>центра </a:t>
            </a:r>
            <a:r>
              <a:rPr lang="ru-RU" sz="2800" b="1" dirty="0" smtClean="0">
                <a:solidFill>
                  <a:srgbClr val="C00000"/>
                </a:solidFill>
              </a:rPr>
              <a:t>ППМСП: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47258"/>
            <a:ext cx="7370221" cy="43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8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Резюме: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2696"/>
            <a:ext cx="836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 внесении изменений в Федеральный закон «Об образовании в Российской Федерации» от 8 августа 2024 г. № 315-ФЗ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3875" y="1428322"/>
            <a:ext cx="84562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Дополнение категории обучающихся, которым требуется создание специальных условий  для получения образования, обучающимися из числа «инвалидов (детей-инвалидов)».</a:t>
            </a:r>
          </a:p>
          <a:p>
            <a:pPr>
              <a:spcAft>
                <a:spcPts val="0"/>
              </a:spcAft>
            </a:pPr>
            <a:endParaRPr lang="ru-RU" sz="16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обязательств образовательных организаций создавать специальные условия для получения образования обучающимися с инвалидностью.</a:t>
            </a:r>
          </a:p>
          <a:p>
            <a:pPr>
              <a:spcAft>
                <a:spcPts val="0"/>
              </a:spcAft>
            </a:pPr>
            <a:endParaRPr lang="ru-RU" sz="16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Обязательность создания на базе центров психолого-педагогической, медицинской и социальной помощи психолого-медико-педагогических комиссий.</a:t>
            </a:r>
          </a:p>
          <a:p>
            <a:pPr>
              <a:spcAft>
                <a:spcPts val="0"/>
              </a:spcAft>
            </a:pPr>
            <a:endParaRPr lang="ru-RU" sz="16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Наделение Минпросвещения России полномочиями по разработке типового порядка организации деятельности по оказанию психолого-педагогической, медицинской и социальной помощи, в том числе типового порядка деятельности центра психолого-педагогической, медицинской и социальной помощи. </a:t>
            </a:r>
          </a:p>
          <a:p>
            <a:pPr>
              <a:spcAft>
                <a:spcPts val="0"/>
              </a:spcAft>
            </a:pPr>
            <a:endParaRPr lang="ru-RU" sz="16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Переименование обучающихся с умственной отсталостью (интеллектуальными нарушениями) в «обучающихся с нарушениями интеллекта», обучающихся со сложным дефектом в «обучающихся с тяжелыми и множественными нарушениями развития».</a:t>
            </a:r>
          </a:p>
          <a:p>
            <a:pPr>
              <a:spcAft>
                <a:spcPts val="0"/>
              </a:spcAft>
            </a:pPr>
            <a:endParaRPr lang="ru-RU" sz="16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Уточнение оснований организации образования обучающихся, которые по состоянию здоровья не могут посещать образовательные организации, на дому или в медицинской </a:t>
            </a:r>
            <a:r>
              <a:rPr lang="ru-RU" sz="16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473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376" y="2090173"/>
            <a:ext cx="8381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6617" t="20240" r="25601" b="16191"/>
          <a:stretch/>
        </p:blipFill>
        <p:spPr bwMode="auto">
          <a:xfrm>
            <a:off x="84262" y="1700808"/>
            <a:ext cx="4559745" cy="32591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762" y="1700808"/>
            <a:ext cx="4323734" cy="32591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8784976" cy="12961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33376" y="188640"/>
            <a:ext cx="8487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Ключевые документы 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по организации образовательного процесса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обучающихся </a:t>
            </a:r>
            <a:r>
              <a:rPr lang="ru-RU" sz="2400" b="1" dirty="0">
                <a:solidFill>
                  <a:srgbClr val="C00000"/>
                </a:solidFill>
              </a:rPr>
              <a:t>с ОВЗ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1927" y="4968481"/>
            <a:ext cx="4032448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Межведомственный комплексный план </a:t>
            </a:r>
            <a:r>
              <a:rPr lang="ru-RU" sz="1200" b="1" dirty="0">
                <a:solidFill>
                  <a:schemeClr val="tx2"/>
                </a:solidFill>
              </a:rPr>
              <a:t>мероприятий по развитию инклюзивного общего и дополнительного образования, детского отдыха, созданию специальных условий для обучения обучающихся с инвалидностью, с ограниченными возможностями здоровья </a:t>
            </a:r>
            <a:endParaRPr lang="en-US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на </a:t>
            </a:r>
            <a:r>
              <a:rPr lang="ru-RU" sz="1200" b="1" dirty="0">
                <a:solidFill>
                  <a:schemeClr val="tx2"/>
                </a:solidFill>
              </a:rPr>
              <a:t>долгосрочный период (до </a:t>
            </a:r>
            <a:r>
              <a:rPr lang="ru-RU" sz="1200" b="1" dirty="0" smtClean="0">
                <a:solidFill>
                  <a:schemeClr val="tx2"/>
                </a:solidFill>
              </a:rPr>
              <a:t>2030 г.),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утв. 02.03.2023 № 2300п-П8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4048" y="4968482"/>
            <a:ext cx="3960440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Межведомственный комплексный план мероприятий по развитию инклюзивного общего и дополнительного образования, детского отдыха, созданию специальных условий для обучения обучающихся с инвалидностью, с ограниченными возможностями </a:t>
            </a:r>
            <a:r>
              <a:rPr lang="ru-RU" sz="1200" b="1" dirty="0" smtClean="0">
                <a:solidFill>
                  <a:schemeClr val="tx2"/>
                </a:solidFill>
              </a:rPr>
              <a:t>здоровья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ru-RU" sz="1200" b="1" dirty="0" smtClean="0">
                <a:solidFill>
                  <a:schemeClr val="tx2"/>
                </a:solidFill>
              </a:rPr>
              <a:t>в Санкт-Петербурге </a:t>
            </a:r>
            <a:endParaRPr lang="en-US" sz="1200" b="1" dirty="0">
              <a:solidFill>
                <a:schemeClr val="tx2"/>
              </a:solidFill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</a:rPr>
              <a:t>на долгосрочный период (до 2030 г</a:t>
            </a:r>
            <a:r>
              <a:rPr lang="ru-RU" sz="1200" b="1" dirty="0" smtClean="0">
                <a:solidFill>
                  <a:schemeClr val="tx2"/>
                </a:solidFill>
              </a:rPr>
              <a:t>.) </a:t>
            </a:r>
            <a:endParaRPr lang="ru-RU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9083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278"/>
            <a:ext cx="9144000" cy="481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2329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239"/>
            <a:ext cx="9144000" cy="48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6965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341"/>
            <a:ext cx="9144000" cy="48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5708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939"/>
            <a:ext cx="9144000" cy="492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3438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613"/>
            <a:ext cx="9144000" cy="477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43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844"/>
            <a:ext cx="9144000" cy="508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4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720"/>
            <a:ext cx="7189135" cy="425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33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335"/>
            <a:ext cx="91440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79388" y="620713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6" name="TextBox 4"/>
          <p:cNvSpPr txBox="1">
            <a:spLocks noChangeArrowheads="1"/>
          </p:cNvSpPr>
          <p:nvPr/>
        </p:nvSpPr>
        <p:spPr bwMode="auto">
          <a:xfrm>
            <a:off x="2268538" y="-15875"/>
            <a:ext cx="4743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Arial" panose="020B0604020202020204" pitchFamily="34" charset="0"/>
              </a:rPr>
              <a:t>Примерное положение о ППК </a:t>
            </a: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3235"/>
            <a:ext cx="9144000" cy="95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2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711200" y="44450"/>
            <a:ext cx="7772400" cy="431800"/>
          </a:xfrm>
        </p:spPr>
        <p:txBody>
          <a:bodyPr>
            <a:normAutofit fontScale="90000"/>
          </a:bodyPr>
          <a:lstStyle/>
          <a:p>
            <a:r>
              <a:rPr lang="ru-RU" altLang="ru-RU" sz="24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ППК</a:t>
            </a:r>
          </a:p>
        </p:txBody>
      </p:sp>
      <p:sp>
        <p:nvSpPr>
          <p:cNvPr id="76803" name="Объект 2"/>
          <p:cNvSpPr>
            <a:spLocks noGrp="1" noChangeArrowheads="1"/>
          </p:cNvSpPr>
          <p:nvPr>
            <p:ph idx="1"/>
          </p:nvPr>
        </p:nvSpPr>
        <p:spPr>
          <a:xfrm>
            <a:off x="827088" y="765175"/>
            <a:ext cx="7772400" cy="60928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altLang="ru-RU" sz="2400" smtClean="0">
                <a:solidFill>
                  <a:srgbClr val="002060"/>
                </a:solidFill>
              </a:rPr>
              <a:t>выявление трудностей в освоении образовательных программ, особенностей в развитии, социальной адаптации и поведении обучающихся для последующего принятия решений об организации психолого-педагогического сопровождения;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ru-RU" sz="2400" smtClean="0">
                <a:solidFill>
                  <a:srgbClr val="002060"/>
                </a:solidFill>
              </a:rPr>
              <a:t>разработка рекомендаций по организации психолого-педагогического сопровождения обучающихся;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ru-RU" sz="2400" smtClean="0">
                <a:solidFill>
                  <a:srgbClr val="002060"/>
                </a:solidFill>
              </a:rPr>
              <a:t>консультирование участников образовательных отношений по вопросам актуального  психофизического состояния и возможностей обучающихся; содержания и оказания им психолого-педагогической помощи, создания специальных условий получения образования;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ru-RU" sz="2400" smtClean="0">
                <a:solidFill>
                  <a:srgbClr val="002060"/>
                </a:solidFill>
              </a:rPr>
              <a:t>контроль за выполнением рекомендаций ППк.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79388" y="620713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6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685800" y="17463"/>
            <a:ext cx="7772400" cy="387350"/>
          </a:xfrm>
        </p:spPr>
        <p:txBody>
          <a:bodyPr>
            <a:normAutofit fontScale="90000"/>
          </a:bodyPr>
          <a:lstStyle/>
          <a:p>
            <a:r>
              <a:rPr lang="ru-RU" altLang="ru-RU" sz="24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ППк</a:t>
            </a:r>
          </a:p>
        </p:txBody>
      </p:sp>
      <p:sp>
        <p:nvSpPr>
          <p:cNvPr id="77827" name="Объект 2"/>
          <p:cNvSpPr>
            <a:spLocks noGrp="1" noChangeArrowheads="1"/>
          </p:cNvSpPr>
          <p:nvPr>
            <p:ph idx="1"/>
          </p:nvPr>
        </p:nvSpPr>
        <p:spPr>
          <a:xfrm>
            <a:off x="755650" y="765175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ППк – заместитель руководителя Организации,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председателя ППк (определенный из числа членов ППк при необходимости),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педагог-психолог,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учитель-дефектолог,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социальный педагог,</a:t>
            </a:r>
          </a:p>
          <a:p>
            <a:r>
              <a:rPr lang="ru-RU" altLang="ru-RU" sz="2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секретарь ППк (определенный из числа членов ППк</a:t>
            </a:r>
            <a:r>
              <a:rPr lang="ru-RU" altLang="ru-RU" sz="2400" smtClean="0"/>
              <a:t>).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79388" y="476250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1042988" y="5013325"/>
            <a:ext cx="7777162" cy="10795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i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Важно! </a:t>
            </a:r>
            <a:r>
              <a:rPr lang="ru-RU" b="1" i="1" dirty="0">
                <a:solidFill>
                  <a:srgbClr val="002060"/>
                </a:solidFill>
              </a:rPr>
              <a:t>Руководитель образовательной  организации осуществляет общее руководство деятельностью </a:t>
            </a:r>
            <a:r>
              <a:rPr lang="ru-RU" b="1" i="1" dirty="0" err="1">
                <a:solidFill>
                  <a:srgbClr val="002060"/>
                </a:solidFill>
              </a:rPr>
              <a:t>ППк</a:t>
            </a:r>
            <a:endParaRPr lang="ru-RU" b="1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7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755650" y="115888"/>
            <a:ext cx="7772400" cy="576262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обращения к специалистам</a:t>
            </a:r>
            <a:endParaRPr lang="ru-RU" altLang="ru-RU" sz="2400" smtClean="0"/>
          </a:p>
        </p:txBody>
      </p:sp>
      <p:pic>
        <p:nvPicPr>
          <p:cNvPr id="82947" name="Объект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013" y="765175"/>
            <a:ext cx="8936037" cy="5543550"/>
          </a:xfr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50825" y="681038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0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684213" y="49213"/>
            <a:ext cx="7772400" cy="427037"/>
          </a:xfrm>
        </p:spPr>
        <p:txBody>
          <a:bodyPr>
            <a:normAutofit fontScale="90000"/>
          </a:bodyPr>
          <a:lstStyle/>
          <a:p>
            <a:r>
              <a:rPr lang="ru-RU" altLang="ru-RU" sz="2400" b="1" smtClean="0">
                <a:solidFill>
                  <a:srgbClr val="C00000"/>
                </a:solidFill>
              </a:rPr>
              <a:t>Заключение и рекомендации ППк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65175"/>
            <a:ext cx="7772400" cy="5832475"/>
          </a:xfrm>
        </p:spPr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Рекомендации </a:t>
            </a:r>
            <a:r>
              <a:rPr lang="ru-RU" sz="1800" b="1" dirty="0" err="1">
                <a:solidFill>
                  <a:schemeClr val="accent6">
                    <a:lumMod val="50000"/>
                  </a:schemeClr>
                </a:solidFill>
              </a:rPr>
              <a:t>ППк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по организации психолого-педагогического сопровождения обучающегося с ОВЗ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конкретизируют, дополняют рекомендации ПМПК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 и могут включать в том числе: 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разработку адаптированной основной общеобразовательной программы; 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разработку индивидуального учебного плана обучающегося; 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адаптацию учебного и контрольно-измерительных материалов; 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использование специальных учебников, учебных пособий и дидактических материалов;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использование специальных технических средств обучения коллективного и индивидуального пользования, средств альтернативной коммуникации;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предоставление услуг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</a:rPr>
              <a:t>тьютора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, ассистента (помощника), оказывающего обучающемуся необходимую техническую помощь, услуг по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</a:rPr>
              <a:t>сурдопереводу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</a:rPr>
              <a:t>тифлопереводу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</a:rPr>
              <a:t>тифлосурдопереводу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, в том числе на период: адаптации обучающегося в Организации, учебную четверть, полугодие, учебный год, на постоянной основе; индивидуально или на группу обучающихся; 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проведение групповых и (или) индивидуальных коррекционных занятий.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850" y="620713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971550" y="5300663"/>
            <a:ext cx="7416800" cy="11525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190" name="TextBox 6"/>
          <p:cNvSpPr txBox="1">
            <a:spLocks noChangeArrowheads="1"/>
          </p:cNvSpPr>
          <p:nvPr/>
        </p:nvSpPr>
        <p:spPr bwMode="auto">
          <a:xfrm>
            <a:off x="1042988" y="5461000"/>
            <a:ext cx="7273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C00000"/>
                </a:solidFill>
              </a:rPr>
              <a:t>Рекомендации по организации психолого-педагогического сопровождения обучающихся реализуются на основании письменного согласия родителей (законных представителей)</a:t>
            </a:r>
          </a:p>
        </p:txBody>
      </p:sp>
    </p:spTree>
    <p:extLst>
      <p:ext uri="{BB962C8B-B14F-4D97-AF65-F5344CB8AC3E}">
        <p14:creationId xmlns:p14="http://schemas.microsoft.com/office/powerpoint/2010/main" val="28493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627063"/>
            <a:ext cx="8642350" cy="4114800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Рекомендации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</a:rPr>
              <a:t>ППк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по организации психолого-педагогического сопровождения обучающегося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на основании медицинского заключения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могут включать условия обучения, воспитания и развития, требующие организации обучения по индивидуальному учебному плану, учебному расписанию, медицинского сопровождения, в том числе: 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дополнительный выходной день; 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организация дополнительной двигательной нагрузки в течение учебного дня / снижение двигательной нагрузки;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предоставление дополнительных перерывов для приема пищи, лекарств;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снижение объема учебной нагрузки;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предоставление услуг ассистента (помощника), оказывающего обучающимся необходимую техническую помощь.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850" y="620713"/>
            <a:ext cx="8785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12" name="Прямоугольник 4"/>
          <p:cNvSpPr>
            <a:spLocks noChangeArrowheads="1"/>
          </p:cNvSpPr>
          <p:nvPr/>
        </p:nvSpPr>
        <p:spPr bwMode="auto">
          <a:xfrm>
            <a:off x="2195513" y="93663"/>
            <a:ext cx="5302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Arial" panose="020B0604020202020204" pitchFamily="34" charset="0"/>
              </a:rPr>
              <a:t>Заключение и рекомендации ППк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750" y="5229225"/>
            <a:ext cx="8424863" cy="10795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4214" name="TextBox 6"/>
          <p:cNvSpPr txBox="1">
            <a:spLocks noChangeArrowheads="1"/>
          </p:cNvSpPr>
          <p:nvPr/>
        </p:nvSpPr>
        <p:spPr bwMode="auto">
          <a:xfrm>
            <a:off x="606425" y="5334000"/>
            <a:ext cx="83200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C00000"/>
                </a:solidFill>
              </a:rPr>
              <a:t>Рекомендации по организации психолого-педагогического сопровождения обучающихся реализуются на основании письменного согласия родителей (законных представителей)</a:t>
            </a:r>
          </a:p>
        </p:txBody>
      </p:sp>
    </p:spTree>
    <p:extLst>
      <p:ext uri="{BB962C8B-B14F-4D97-AF65-F5344CB8AC3E}">
        <p14:creationId xmlns:p14="http://schemas.microsoft.com/office/powerpoint/2010/main" val="13782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751"/>
            <a:ext cx="9144000" cy="462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50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515"/>
            <a:ext cx="9144000" cy="439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4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6359"/>
            <a:ext cx="9144000" cy="478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121"/>
            <a:ext cx="9144000" cy="500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4635"/>
            <a:ext cx="9144000" cy="510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50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9574"/>
            <a:ext cx="9144000" cy="447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7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6476"/>
            <a:ext cx="9144000" cy="37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BED115-2285-4F69-9CBF-BA2181788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84" y="1042654"/>
            <a:ext cx="7392432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85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8141AD-AF5A-4692-A79A-1B180EA92D59}"/>
              </a:ext>
            </a:extLst>
          </p:cNvPr>
          <p:cNvSpPr txBox="1"/>
          <p:nvPr/>
        </p:nvSpPr>
        <p:spPr>
          <a:xfrm>
            <a:off x="251520" y="116632"/>
            <a:ext cx="8784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Порядок организации и осуществления образовательной деятельности </a:t>
            </a:r>
          </a:p>
          <a:p>
            <a:pPr algn="ctr"/>
            <a:r>
              <a:rPr lang="ru-RU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по основным общеобразовательным программам - образовательным программам начального общего, основного общего и среднего общего образования 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(утв. Приказом Минпросвещения РФ от 22.03.2021 № 115)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0963C-357A-4ABA-830B-8D561F174FFF}"/>
              </a:ext>
            </a:extLst>
          </p:cNvPr>
          <p:cNvSpPr txBox="1"/>
          <p:nvPr/>
        </p:nvSpPr>
        <p:spPr>
          <a:xfrm>
            <a:off x="431540" y="2525834"/>
            <a:ext cx="84249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30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В Организациях, осуществляющих образовательную деятельность по адаптированным общеобразовательным программам, создаются специальные условия для получения образования обучающимися с ограниченными возможностями здоровья: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а) для обучающихся с ограниченными возможностями здоровья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зрению:…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б) для обучающихся с ограниченными возможностями здоровья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слуху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…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в) для обучающихся, имеющих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нарушения опорно-двигательного аппарата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 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F2FA6E-B33E-4E24-8130-42B9CC7103BD}"/>
              </a:ext>
            </a:extLst>
          </p:cNvPr>
          <p:cNvSpPr txBox="1"/>
          <p:nvPr/>
        </p:nvSpPr>
        <p:spPr>
          <a:xfrm>
            <a:off x="395536" y="1582800"/>
            <a:ext cx="864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II. Особенности организации образовательной деятельности </a:t>
            </a:r>
          </a:p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для лиц с ограниченными возможностями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1543435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35366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rgbClr val="C00000"/>
                </a:solidFill>
              </a:rPr>
              <a:t>П.36</a:t>
            </a:r>
          </a:p>
          <a:p>
            <a:r>
              <a:rPr lang="ru-RU" dirty="0" smtClean="0"/>
              <a:t>В </a:t>
            </a:r>
            <a:r>
              <a:rPr lang="ru-RU" dirty="0"/>
              <a:t>Организации, осуществляющей образовательную деятельность по адаптированным общеобразовательным программам, допускается: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совместное обучение обучающихся </a:t>
            </a:r>
            <a:r>
              <a:rPr lang="ru-RU" b="1" dirty="0">
                <a:solidFill>
                  <a:srgbClr val="C00000"/>
                </a:solidFill>
              </a:rPr>
              <a:t>с задержкой психического развития </a:t>
            </a:r>
            <a:r>
              <a:rPr lang="ru-RU" dirty="0"/>
              <a:t>и обучающихся </a:t>
            </a:r>
            <a:r>
              <a:rPr lang="ru-RU" b="1" dirty="0">
                <a:solidFill>
                  <a:srgbClr val="C00000"/>
                </a:solidFill>
              </a:rPr>
              <a:t>с расстройством аутистического спектра</a:t>
            </a:r>
            <a:r>
              <a:rPr lang="ru-RU" dirty="0"/>
              <a:t>, интеллектуальное развитие которых </a:t>
            </a:r>
            <a:r>
              <a:rPr lang="ru-RU" u="sng" dirty="0"/>
              <a:t>сопоставимо с задержкой психического развития;</a:t>
            </a:r>
          </a:p>
          <a:p>
            <a:endParaRPr lang="ru-RU" u="sng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совместное </a:t>
            </a:r>
            <a:r>
              <a:rPr lang="ru-RU" dirty="0"/>
              <a:t>обучение по образовательным программам для обучающихся с </a:t>
            </a:r>
            <a:r>
              <a:rPr lang="ru-RU" b="1" dirty="0">
                <a:solidFill>
                  <a:srgbClr val="C00000"/>
                </a:solidFill>
              </a:rPr>
              <a:t>умственной отсталостью </a:t>
            </a:r>
            <a:r>
              <a:rPr lang="ru-RU" dirty="0"/>
              <a:t>и обучающихся </a:t>
            </a:r>
            <a:r>
              <a:rPr lang="ru-RU" b="1" dirty="0">
                <a:solidFill>
                  <a:srgbClr val="C00000"/>
                </a:solidFill>
              </a:rPr>
              <a:t>с расстройством аутистического спектра</a:t>
            </a:r>
            <a:r>
              <a:rPr lang="ru-RU" dirty="0"/>
              <a:t>, интеллектуальное развитие которых </a:t>
            </a:r>
            <a:r>
              <a:rPr lang="ru-RU" u="sng" dirty="0"/>
              <a:t>сопоставимо с умственной отсталостью</a:t>
            </a: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(не более одного ребенка в один класс</a:t>
            </a:r>
            <a:r>
              <a:rPr lang="ru-RU" b="1" dirty="0" smtClean="0">
                <a:solidFill>
                  <a:srgbClr val="C00000"/>
                </a:solidFill>
              </a:rPr>
              <a:t>)!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68141AD-AF5A-4692-A79A-1B180EA92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84418"/>
            <a:ext cx="822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Порядок организации и осуществления образовательной деятельности </a:t>
            </a:r>
          </a:p>
          <a:p>
            <a:pPr algn="ctr"/>
            <a:r>
              <a:rPr lang="ru-RU" sz="16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по основным общеобразовательным программам - образовательным программам начального общего, основного общего и среднего общего образования </a:t>
            </a:r>
            <a:r>
              <a:rPr lang="ru-RU" sz="16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16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</a:br>
            <a:r>
              <a:rPr lang="ru-RU" sz="16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ru-RU" sz="1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утв. Приказом Минпросвещения РФ от 22.03.2021 № 115)</a:t>
            </a:r>
          </a:p>
        </p:txBody>
      </p:sp>
    </p:spTree>
    <p:extLst>
      <p:ext uri="{BB962C8B-B14F-4D97-AF65-F5344CB8AC3E}">
        <p14:creationId xmlns:p14="http://schemas.microsoft.com/office/powerpoint/2010/main" val="131798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pPr algn="just"/>
            <a:r>
              <a:rPr lang="ru-RU" dirty="0" smtClean="0"/>
              <a:t>Обучающимся </a:t>
            </a:r>
            <a:r>
              <a:rPr lang="ru-RU" b="1" dirty="0">
                <a:solidFill>
                  <a:srgbClr val="C00000"/>
                </a:solidFill>
              </a:rPr>
              <a:t>с расстройством аутистического спектра</a:t>
            </a:r>
            <a:r>
              <a:rPr lang="ru-RU" dirty="0"/>
              <a:t>, интеллектуальное развитие которых сопоставимо </a:t>
            </a:r>
            <a:r>
              <a:rPr lang="ru-RU" b="1" dirty="0">
                <a:solidFill>
                  <a:srgbClr val="C00000"/>
                </a:solidFill>
              </a:rPr>
              <a:t>с задержкой психического развития</a:t>
            </a:r>
            <a:r>
              <a:rPr lang="ru-RU" dirty="0"/>
              <a:t>, на период адаптации к нахождению в Организации (от полугода до 1 года) </a:t>
            </a:r>
            <a:r>
              <a:rPr lang="ru-RU" b="1" u="sng" dirty="0">
                <a:solidFill>
                  <a:srgbClr val="C00000"/>
                </a:solidFill>
              </a:rPr>
              <a:t>организуется специальное сопровождение.</a:t>
            </a:r>
          </a:p>
          <a:p>
            <a:endParaRPr lang="ru-RU" dirty="0"/>
          </a:p>
          <a:p>
            <a:r>
              <a:rPr lang="ru-RU" dirty="0"/>
              <a:t>Для успешной адаптации обучающихся с расстройствами аутистического спектра на групповых занятиях кроме учителя присутствует </a:t>
            </a:r>
            <a:r>
              <a:rPr lang="ru-RU" b="1" dirty="0">
                <a:solidFill>
                  <a:srgbClr val="C00000"/>
                </a:solidFill>
              </a:rPr>
              <a:t>воспитатель (</a:t>
            </a:r>
            <a:r>
              <a:rPr lang="ru-RU" b="1" dirty="0" err="1">
                <a:solidFill>
                  <a:srgbClr val="C00000"/>
                </a:solidFill>
              </a:rPr>
              <a:t>тьютор</a:t>
            </a:r>
            <a:r>
              <a:rPr lang="ru-RU" b="1" dirty="0">
                <a:solidFill>
                  <a:srgbClr val="C00000"/>
                </a:solidFill>
              </a:rPr>
              <a:t>), </a:t>
            </a:r>
            <a:r>
              <a:rPr lang="ru-RU" dirty="0"/>
              <a:t>организуются </a:t>
            </a:r>
            <a:r>
              <a:rPr lang="ru-RU" b="1" dirty="0">
                <a:solidFill>
                  <a:srgbClr val="C00000"/>
                </a:solidFill>
              </a:rPr>
              <a:t>индивидуальные занятия с педагогом-психологом </a:t>
            </a:r>
            <a:r>
              <a:rPr lang="ru-RU" dirty="0"/>
              <a:t>по развитию навыков коммуникации, поддержке эмоционального и социального развития таких детей из </a:t>
            </a:r>
            <a:r>
              <a:rPr lang="ru-RU" b="1" dirty="0">
                <a:solidFill>
                  <a:srgbClr val="C00000"/>
                </a:solidFill>
              </a:rPr>
              <a:t>расчета 5-8 обучающихся с расстройством аутистического спектра на одну ставку должности педагога-психолога.</a:t>
            </a:r>
          </a:p>
        </p:txBody>
      </p:sp>
      <p:sp>
        <p:nvSpPr>
          <p:cNvPr id="3" name="Заголовок 6">
            <a:extLst>
              <a:ext uri="{FF2B5EF4-FFF2-40B4-BE49-F238E27FC236}">
                <a16:creationId xmlns:a16="http://schemas.microsoft.com/office/drawing/2014/main" id="{168141AD-AF5A-4692-A79A-1B180EA92D59}"/>
              </a:ext>
            </a:extLst>
          </p:cNvPr>
          <p:cNvSpPr txBox="1">
            <a:spLocks/>
          </p:cNvSpPr>
          <p:nvPr/>
        </p:nvSpPr>
        <p:spPr>
          <a:xfrm>
            <a:off x="457200" y="184418"/>
            <a:ext cx="822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smtClean="0">
                <a:solidFill>
                  <a:srgbClr val="C00000"/>
                </a:solidFill>
                <a:latin typeface="Arial" panose="020B0604020202020204" pitchFamily="34" charset="0"/>
              </a:rPr>
              <a:t>Порядок организации и осуществления образовательной деятельности </a:t>
            </a:r>
          </a:p>
          <a:p>
            <a:r>
              <a:rPr lang="ru-RU" sz="1600" b="1" smtClean="0">
                <a:solidFill>
                  <a:srgbClr val="C00000"/>
                </a:solidFill>
                <a:latin typeface="Arial" panose="020B0604020202020204" pitchFamily="34" charset="0"/>
              </a:rPr>
              <a:t>по основным общеобразовательным программам - образовательным программам начального общего, основного общего и среднего общего образования </a:t>
            </a:r>
            <a:br>
              <a:rPr lang="ru-RU" sz="1600" b="1" smtClean="0">
                <a:solidFill>
                  <a:srgbClr val="C00000"/>
                </a:solidFill>
                <a:latin typeface="Arial" panose="020B0604020202020204" pitchFamily="34" charset="0"/>
              </a:rPr>
            </a:br>
            <a:r>
              <a:rPr lang="ru-RU" sz="1600" b="1" smtClean="0">
                <a:solidFill>
                  <a:srgbClr val="002060"/>
                </a:solidFill>
                <a:latin typeface="Arial" panose="020B0604020202020204" pitchFamily="34" charset="0"/>
              </a:rPr>
              <a:t>(утв. Приказом Минпросвещения РФ от 22.03.2021 № 115)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521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3" y="1835438"/>
            <a:ext cx="8755533" cy="318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909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1B1CFC-DED9-46C8-92CB-02605E0A257A}"/>
              </a:ext>
            </a:extLst>
          </p:cNvPr>
          <p:cNvSpPr txBox="1"/>
          <p:nvPr/>
        </p:nvSpPr>
        <p:spPr>
          <a:xfrm>
            <a:off x="323528" y="980728"/>
            <a:ext cx="8722171" cy="9787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C00000"/>
                </a:solidFill>
              </a:rPr>
              <a:t>Федеральная адаптированная образовательная программа начального общего образования для обучающихся с ограниченными возможностями здоровья </a:t>
            </a:r>
            <a:r>
              <a:rPr lang="ru-RU" dirty="0">
                <a:solidFill>
                  <a:schemeClr val="tx2"/>
                </a:solidFill>
              </a:rPr>
              <a:t>(утверждена приказом Министерства просвещения Российской Федерации </a:t>
            </a:r>
          </a:p>
          <a:p>
            <a:r>
              <a:rPr lang="ru-RU" dirty="0">
                <a:solidFill>
                  <a:schemeClr val="tx2"/>
                </a:solidFill>
              </a:rPr>
              <a:t>      от 24 ноября 2022 г. № 1023);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C00000"/>
                </a:solidFill>
              </a:rPr>
              <a:t>Федеральная адаптированная образовательная программа основного общего образования для обучающихся с ограниченными возможностями здоровья </a:t>
            </a:r>
            <a:r>
              <a:rPr lang="ru-RU" dirty="0">
                <a:solidFill>
                  <a:schemeClr val="tx2"/>
                </a:solidFill>
              </a:rPr>
              <a:t>(утверждена приказом Министерства просвещения Российской Федерации </a:t>
            </a:r>
          </a:p>
          <a:p>
            <a:r>
              <a:rPr lang="ru-RU" dirty="0">
                <a:solidFill>
                  <a:schemeClr val="tx2"/>
                </a:solidFill>
              </a:rPr>
              <a:t>      от 24 ноября 2022 г. № 1025);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C00000"/>
                </a:solidFill>
              </a:rPr>
              <a:t>Федеральная адаптированная основная общеобразовательная программа обучающихся с умственной отсталостью (интеллектуальными нарушениями) </a:t>
            </a:r>
            <a:r>
              <a:rPr lang="ru-RU" dirty="0">
                <a:solidFill>
                  <a:schemeClr val="tx2"/>
                </a:solidFill>
              </a:rPr>
              <a:t>(утверждена приказом Министерства просвещения Российской Федерации </a:t>
            </a:r>
          </a:p>
          <a:p>
            <a:pPr algn="just"/>
            <a:r>
              <a:rPr lang="ru-RU" dirty="0">
                <a:solidFill>
                  <a:schemeClr val="tx2"/>
                </a:solidFill>
              </a:rPr>
              <a:t>     от 24 ноября 2022 г. № 1026) </a:t>
            </a:r>
          </a:p>
          <a:p>
            <a:pPr algn="just"/>
            <a:r>
              <a:rPr lang="ru-RU" dirty="0"/>
              <a:t>    </a:t>
            </a:r>
          </a:p>
          <a:p>
            <a:pPr algn="just"/>
            <a:r>
              <a:rPr lang="ru-RU" dirty="0"/>
              <a:t>Отдельной </a:t>
            </a:r>
            <a:r>
              <a:rPr lang="ru-RU" b="1" dirty="0">
                <a:solidFill>
                  <a:srgbClr val="C00000"/>
                </a:solidFill>
              </a:rPr>
              <a:t>ФАОП для обучающихся с ОВЗ на уровне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среднего общего образования</a:t>
            </a:r>
            <a:r>
              <a:rPr lang="ru-RU" dirty="0"/>
              <a:t>      </a:t>
            </a:r>
            <a:r>
              <a:rPr lang="ru-RU" b="1" dirty="0">
                <a:solidFill>
                  <a:srgbClr val="C00000"/>
                </a:solidFill>
              </a:rPr>
              <a:t>не предусмотрено</a:t>
            </a:r>
            <a:r>
              <a:rPr lang="ru-RU" dirty="0"/>
              <a:t>! АООП СОО разрабатываются и утверждаются в соответствии </a:t>
            </a:r>
          </a:p>
          <a:p>
            <a:pPr algn="just"/>
            <a:r>
              <a:rPr lang="ru-RU" dirty="0"/>
              <a:t>с ФГОС СОО и федеральной образовательной программой среднего общего образования! 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родителей (закон</a:t>
            </a:r>
          </a:p>
          <a:p>
            <a:pPr algn="just"/>
            <a:r>
              <a:rPr lang="ru-RU" dirty="0"/>
              <a:t>государственным образовательным стандартом среднего общего образования16</a:t>
            </a:r>
          </a:p>
          <a:p>
            <a:pPr algn="just"/>
            <a:r>
              <a:rPr lang="ru-RU" dirty="0"/>
              <a:t>(далее –) 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EE83F2-B586-46A9-A5DF-DAECFE96BB4F}"/>
              </a:ext>
            </a:extLst>
          </p:cNvPr>
          <p:cNvSpPr txBox="1"/>
          <p:nvPr/>
        </p:nvSpPr>
        <p:spPr>
          <a:xfrm>
            <a:off x="611560" y="4046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ФЕДЕРАЛЬНЫЕ АДАПТИРОВАННЫЕ ОБРАЗОВАТЕЛЬНЫЕ ПРОГРАММЫ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08BBD7-0BB1-4DD3-8769-DD3842441F9C}"/>
              </a:ext>
            </a:extLst>
          </p:cNvPr>
          <p:cNvSpPr txBox="1"/>
          <p:nvPr/>
        </p:nvSpPr>
        <p:spPr>
          <a:xfrm>
            <a:off x="359531" y="5733256"/>
            <a:ext cx="86501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Зачисление на обучение по АООП </a:t>
            </a:r>
            <a:r>
              <a:rPr lang="ru-RU" b="1" dirty="0">
                <a:solidFill>
                  <a:srgbClr val="C00000"/>
                </a:solidFill>
              </a:rPr>
              <a:t>осуществляется только с согласия </a:t>
            </a:r>
            <a:r>
              <a:rPr lang="ru-RU" dirty="0"/>
              <a:t>(по заявлению) </a:t>
            </a:r>
            <a:r>
              <a:rPr lang="ru-RU" b="1" dirty="0">
                <a:solidFill>
                  <a:srgbClr val="C00000"/>
                </a:solidFill>
              </a:rPr>
              <a:t>родителей (законных представителей</a:t>
            </a:r>
            <a:r>
              <a:rPr lang="ru-RU" dirty="0"/>
              <a:t>) обучающегося и </a:t>
            </a:r>
            <a:r>
              <a:rPr lang="ru-RU" b="1" dirty="0">
                <a:solidFill>
                  <a:srgbClr val="C00000"/>
                </a:solidFill>
              </a:rPr>
              <a:t>на основании рекомендаций ПМПК!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24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Требования Санитарных правил </a:t>
            </a:r>
            <a:br>
              <a:rPr lang="ru-RU" altLang="ru-RU" sz="2400" b="1" dirty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ru-RU" altLang="ru-RU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к комплектованию классов с обучающимися с ОВЗ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405557"/>
              </p:ext>
            </p:extLst>
          </p:nvPr>
        </p:nvGraphicFramePr>
        <p:xfrm>
          <a:off x="107506" y="1052734"/>
          <a:ext cx="8856982" cy="5805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3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788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663300"/>
                          </a:solidFill>
                        </a:rPr>
                        <a:t>В инклюзивных классах может быть </a:t>
                      </a:r>
                      <a:r>
                        <a:rPr lang="en-US" sz="2400" b="1" u="sng" dirty="0">
                          <a:solidFill>
                            <a:srgbClr val="663300"/>
                          </a:solidFill>
                        </a:rPr>
                        <a:t>max 3</a:t>
                      </a:r>
                      <a:r>
                        <a:rPr lang="ru-RU" sz="2400" b="1" u="sng" dirty="0">
                          <a:solidFill>
                            <a:srgbClr val="663300"/>
                          </a:solidFill>
                        </a:rPr>
                        <a:t> ребенка </a:t>
                      </a:r>
                      <a:r>
                        <a:rPr lang="ru-RU" sz="2400" b="1" dirty="0">
                          <a:solidFill>
                            <a:srgbClr val="663300"/>
                          </a:solidFill>
                        </a:rPr>
                        <a:t>с ОВЗ !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237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Максимальная 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НАПОЛНЯЕМОСТЬ ОТДЕЛЬНЫХ КЛАССОВ (</a:t>
                      </a:r>
                      <a:r>
                        <a:rPr lang="ru-RU" b="1" dirty="0"/>
                        <a:t>групп), </a:t>
                      </a:r>
                    </a:p>
                    <a:p>
                      <a:pPr algn="ctr"/>
                      <a:r>
                        <a:rPr lang="ru-RU" b="1" dirty="0"/>
                        <a:t>групп продленного дня для обучения детей с ОВЗ разных категорий: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065">
                <a:tc rowSpan="5">
                  <a:txBody>
                    <a:bodyPr/>
                    <a:lstStyle/>
                    <a:p>
                      <a:r>
                        <a:rPr lang="ru-RU" sz="2400" b="1" spc="0" dirty="0"/>
                        <a:t>Количество человек</a:t>
                      </a:r>
                    </a:p>
                  </a:txBody>
                  <a:tcPr vert="vert"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399FF">
                            <a:tint val="66000"/>
                            <a:satMod val="160000"/>
                          </a:srgbClr>
                        </a:gs>
                        <a:gs pos="50000">
                          <a:srgbClr val="3399FF">
                            <a:tint val="44500"/>
                            <a:satMod val="160000"/>
                          </a:srgbClr>
                        </a:gs>
                        <a:gs pos="100000">
                          <a:srgbClr val="33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со сложными дефектами = с тяжелыми множественными нарушениями развития (ТМНР)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3399FF">
                            <a:tint val="66000"/>
                            <a:satMod val="160000"/>
                          </a:srgbClr>
                        </a:gs>
                        <a:gs pos="50000">
                          <a:srgbClr val="3399FF">
                            <a:tint val="44500"/>
                            <a:satMod val="160000"/>
                          </a:srgbClr>
                        </a:gs>
                        <a:gs pos="100000">
                          <a:srgbClr val="33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Нозологические группы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6633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66">
                            <a:tint val="66000"/>
                            <a:satMod val="160000"/>
                          </a:srgbClr>
                        </a:gs>
                        <a:gs pos="50000">
                          <a:srgbClr val="FF9966">
                            <a:tint val="44500"/>
                            <a:satMod val="160000"/>
                          </a:srgbClr>
                        </a:gs>
                        <a:gs pos="100000">
                          <a:srgbClr val="FF99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663300"/>
                          </a:solidFill>
                        </a:rPr>
                        <a:t>- глухие;</a:t>
                      </a:r>
                    </a:p>
                    <a:p>
                      <a:r>
                        <a:rPr lang="ru-RU" sz="1600" b="1" dirty="0">
                          <a:solidFill>
                            <a:srgbClr val="663300"/>
                          </a:solidFill>
                        </a:rPr>
                        <a:t>- слабослышащие и позднооглохшие с глубоким  недоразвитием речи,  которое обусловлено нарушением слуха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66">
                            <a:tint val="66000"/>
                            <a:satMod val="160000"/>
                          </a:srgbClr>
                        </a:gs>
                        <a:gs pos="50000">
                          <a:srgbClr val="FF9966">
                            <a:tint val="44500"/>
                            <a:satMod val="160000"/>
                          </a:srgbClr>
                        </a:gs>
                        <a:gs pos="100000">
                          <a:srgbClr val="FF99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0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990099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990099"/>
                          </a:solidFill>
                        </a:rPr>
                        <a:t>- слепые;</a:t>
                      </a:r>
                    </a:p>
                    <a:p>
                      <a:r>
                        <a:rPr lang="ru-RU" sz="1600" b="1" dirty="0">
                          <a:solidFill>
                            <a:srgbClr val="990099"/>
                          </a:solidFill>
                        </a:rPr>
                        <a:t>- с расстройствами аутистического спектра (РАС)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61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слабослышащие и позднооглохшие с легким  недоразвитием речи,  которое обусловлено нарушением слуха;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 с нарушениями опорно-двигательного аппарата (НОДА)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332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CC33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>
                          <a:solidFill>
                            <a:srgbClr val="663300"/>
                          </a:solidFill>
                        </a:rPr>
                        <a:t>слабовидящие;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>
                          <a:solidFill>
                            <a:srgbClr val="663300"/>
                          </a:solidFill>
                        </a:rPr>
                        <a:t>с тяжелыми нарушениями речи (ТНР);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>
                          <a:solidFill>
                            <a:srgbClr val="663300"/>
                          </a:solidFill>
                        </a:rPr>
                        <a:t>с задержкой психического развития (ЗПР);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>
                          <a:solidFill>
                            <a:srgbClr val="663300"/>
                          </a:solidFill>
                        </a:rPr>
                        <a:t>с умственной отсталостью (интеллектуальными нарушениями)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54FA3A-9803-4839-B675-0CD473197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6" y="0"/>
            <a:ext cx="8630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7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92F297-E465-4D09-A6D7-C561D9526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7" y="0"/>
            <a:ext cx="8937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0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453EC7-9B03-4275-B026-D99C0823B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" y="394864"/>
            <a:ext cx="9097645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FA3CFE-25CF-4ABA-A9E0-EE820D8E6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" y="432969"/>
            <a:ext cx="9021434" cy="59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F15785-F320-4D1A-868C-2077E29D0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" y="151942"/>
            <a:ext cx="9097645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3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89E17A-91B7-4B07-9EB6-D8C8705D8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871"/>
            <a:ext cx="9144000" cy="632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3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793FDB-42BB-4659-8FFD-A5E38E243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7" y="409153"/>
            <a:ext cx="8859486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8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C6AF38-187F-4DDA-BFCA-9E91743D7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8" y="142416"/>
            <a:ext cx="8945223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35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1426</Words>
  <Application>Microsoft Office PowerPoint</Application>
  <PresentationFormat>Экран (4:3)</PresentationFormat>
  <Paragraphs>162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Arial</vt:lpstr>
      <vt:lpstr>Calibri</vt:lpstr>
      <vt:lpstr>Times New Roman</vt:lpstr>
      <vt:lpstr>Wingdings</vt:lpstr>
      <vt:lpstr>Тема Office</vt:lpstr>
      <vt:lpstr>Федеральный закон от 08.08.2024 № 315-ФЗ  «О внесении изменений в федеральный закон «Об образовании в Российской Федерации»»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Согласно Типовому порядку деятельности Направления деятельности центра ППМСП:   </vt:lpstr>
      <vt:lpstr>   Согласно Типовому порядку деятельности Направления деятельности центра ППМСП:   </vt:lpstr>
      <vt:lpstr>   Согласно Типовому порядку деятельности Направления деятельности центра ППМСП:   </vt:lpstr>
      <vt:lpstr>Резюме: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ППК</vt:lpstr>
      <vt:lpstr>Состав ППк</vt:lpstr>
      <vt:lpstr>Журнал обращения к специалистам</vt:lpstr>
      <vt:lpstr>Заключение и рекомендации ППк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организации и осуществления образовательной деятельности  по основным общеобразовательным программам - образовательным программам начального общего, основного общего и среднего общего образования  (утв. Приказом Минпросвещения РФ от 22.03.2021 № 115)</vt:lpstr>
      <vt:lpstr>Презентация PowerPoint</vt:lpstr>
      <vt:lpstr>Презентация PowerPoint</vt:lpstr>
      <vt:lpstr>Презентация PowerPoint</vt:lpstr>
      <vt:lpstr>Требования Санитарных правил  к комплектованию классов с обучающимися с ОВЗ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Нормативно-правовые основы  организации здоровьесберегающей образовательной среды в школе</dc:title>
  <dc:creator>Пользователь</dc:creator>
  <cp:lastModifiedBy>1</cp:lastModifiedBy>
  <cp:revision>107</cp:revision>
  <dcterms:modified xsi:type="dcterms:W3CDTF">2024-11-28T12:18:03Z</dcterms:modified>
</cp:coreProperties>
</file>